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heme/theme2.xml" ContentType="application/vnd.openxmlformats-officedocument.theme+xml"/>
  <Override PartName="/ppt/tags/tag28.xml" ContentType="application/vnd.openxmlformats-officedocument.presentationml.tags+xml"/>
  <Override PartName="/ppt/notesSlides/notesSlide1.xml" ContentType="application/vnd.openxmlformats-officedocument.presentationml.notesSlide+xml"/>
  <Override PartName="/ppt/tags/tag29.xml" ContentType="application/vnd.openxmlformats-officedocument.presentationml.tags+xml"/>
  <Override PartName="/ppt/notesSlides/notesSlide2.xml" ContentType="application/vnd.openxmlformats-officedocument.presentationml.notesSlide+xml"/>
  <Override PartName="/ppt/tags/tag30.xml" ContentType="application/vnd.openxmlformats-officedocument.presentationml.tags+xml"/>
  <Override PartName="/ppt/notesSlides/notesSlide3.xml" ContentType="application/vnd.openxmlformats-officedocument.presentationml.notesSlide+xml"/>
  <Override PartName="/ppt/tags/tag31.xml" ContentType="application/vnd.openxmlformats-officedocument.presentationml.tags+xml"/>
  <Override PartName="/ppt/notesSlides/notesSlide4.xml" ContentType="application/vnd.openxmlformats-officedocument.presentationml.notesSlide+xml"/>
  <Override PartName="/ppt/tags/tag32.xml" ContentType="application/vnd.openxmlformats-officedocument.presentationml.tags+xml"/>
  <Override PartName="/ppt/notesSlides/notesSlide5.xml" ContentType="application/vnd.openxmlformats-officedocument.presentationml.notesSlide+xml"/>
  <Override PartName="/ppt/tags/tag33.xml" ContentType="application/vnd.openxmlformats-officedocument.presentationml.tags+xml"/>
  <Override PartName="/ppt/notesSlides/notesSlide6.xml" ContentType="application/vnd.openxmlformats-officedocument.presentationml.notesSlide+xml"/>
  <Override PartName="/ppt/tags/tag34.xml" ContentType="application/vnd.openxmlformats-officedocument.presentationml.tags+xml"/>
  <Override PartName="/ppt/notesSlides/notesSlide7.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ags/tag35.xml" ContentType="application/vnd.openxmlformats-officedocument.presentationml.tags+xml"/>
  <Override PartName="/ppt/notesSlides/notesSlide8.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tags/tag36.xml" ContentType="application/vnd.openxmlformats-officedocument.presentationml.tags+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ngesInfos/changesInfo1.xml" ContentType="application/vnd.ms-powerpoint.changes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6"/>
  </p:notesMasterIdLst>
  <p:sldIdLst>
    <p:sldId id="429" r:id="rId5"/>
    <p:sldId id="416" r:id="rId6"/>
    <p:sldId id="417" r:id="rId7"/>
    <p:sldId id="418" r:id="rId8"/>
    <p:sldId id="419" r:id="rId9"/>
    <p:sldId id="420" r:id="rId10"/>
    <p:sldId id="421" r:id="rId11"/>
    <p:sldId id="426" r:id="rId12"/>
    <p:sldId id="427" r:id="rId13"/>
    <p:sldId id="424" r:id="rId14"/>
    <p:sldId id="428" r:id="rId15"/>
  </p:sldIdLst>
  <p:sldSz cx="12192000" cy="6858000"/>
  <p:notesSz cx="6858000" cy="9144000"/>
  <p:custDataLst>
    <p:tags r:id="rId17"/>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84"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D010571A-FE6E-5F5B-6855-039075A6C195}" name="Analysis Group" initials="GC" userId="Analysis Group" providerId="None"/>
  <p188:author id="{7E11C879-4B53-D99B-3A61-CE4C62F33E05}" name="Karen Chinchilla, PhD (AS)" initials="KCP(" userId="S::Karen.Chinchilla@articulatescience.com::41608fc8-b815-49a8-8c60-1ac76a4eff08" providerId="AD"/>
  <p188:author id="{8345489E-2ED1-CC11-1403-CEB24EE06335}" name="ArticulateScience" initials="CJ" userId="ArticulateScience" providerId="None"/>
  <p188:author id="{DE7885CA-D0B3-CA83-B66F-8533647A5DC1}" name="Aziz, Moyra (Ext)" initials="AM(" userId="S::AZIZMO5@novartis.net::9d26508b-284a-4a14-a53e-64707e6cd286"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Polly Speed" initials="PS" lastIdx="17" clrIdx="0">
    <p:extLst>
      <p:ext uri="{19B8F6BF-5375-455C-9EA6-DF929625EA0E}">
        <p15:presenceInfo xmlns:p15="http://schemas.microsoft.com/office/powerpoint/2012/main" userId="S::polly.speed@mudskipper.biz::a457f240-bd1b-45fd-a49c-f096d149f017" providerId="AD"/>
      </p:ext>
    </p:extLst>
  </p:cmAuthor>
  <p:cmAuthor id="2" name="Rachel Patel" initials="RP" lastIdx="13" clrIdx="1">
    <p:extLst>
      <p:ext uri="{19B8F6BF-5375-455C-9EA6-DF929625EA0E}">
        <p15:presenceInfo xmlns:p15="http://schemas.microsoft.com/office/powerpoint/2012/main" userId="Rachel Patel" providerId="None"/>
      </p:ext>
    </p:extLst>
  </p:cmAuthor>
  <p:cmAuthor id="3" name="Nicole Scopelliti (NC)" initials="NS(" lastIdx="4" clrIdx="2">
    <p:extLst>
      <p:ext uri="{19B8F6BF-5375-455C-9EA6-DF929625EA0E}">
        <p15:presenceInfo xmlns:p15="http://schemas.microsoft.com/office/powerpoint/2012/main" userId="S::Nicole.Scopelliti@nucleuscentral.com::56ea6c7b-9df2-4476-8343-129e3fd52e0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BB1"/>
    <a:srgbClr val="CBE3E5"/>
    <a:srgbClr val="E7F1F2"/>
    <a:srgbClr val="007DA0"/>
    <a:srgbClr val="7399B4"/>
    <a:srgbClr val="007C9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585" autoAdjust="0"/>
    <p:restoredTop sz="96201" autoAdjust="0"/>
  </p:normalViewPr>
  <p:slideViewPr>
    <p:cSldViewPr snapToGrid="0" showGuides="1">
      <p:cViewPr varScale="1">
        <p:scale>
          <a:sx n="58" d="100"/>
          <a:sy n="58" d="100"/>
        </p:scale>
        <p:origin x="1080" y="52"/>
      </p:cViewPr>
      <p:guideLst>
        <p:guide orient="horz" pos="2184"/>
        <p:guide pos="3840"/>
      </p:guideLst>
    </p:cSldViewPr>
  </p:slideViewPr>
  <p:notesTextViewPr>
    <p:cViewPr>
      <p:scale>
        <a:sx n="1" d="1"/>
        <a:sy n="1" d="1"/>
      </p:scale>
      <p:origin x="0" y="0"/>
    </p:cViewPr>
  </p:notesTextViewPr>
  <p:notesViewPr>
    <p:cSldViewPr snapToGrid="0">
      <p:cViewPr varScale="1">
        <p:scale>
          <a:sx n="61" d="100"/>
          <a:sy n="61" d="100"/>
        </p:scale>
        <p:origin x="3168" y="3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commentAuthors" Target="commentAuthors.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ags" Target="tags/tag1.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microsoft.com/office/2018/10/relationships/authors" Target="authors.xml"/><Relationship Id="rId5" Type="http://schemas.openxmlformats.org/officeDocument/2006/relationships/slide" Target="slides/slide1.xml"/><Relationship Id="rId15" Type="http://schemas.openxmlformats.org/officeDocument/2006/relationships/slide" Target="slides/slide11.xml"/><Relationship Id="rId23" Type="http://schemas.microsoft.com/office/2016/11/relationships/changesInfo" Target="changesInfos/changesInfo1.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eyman" userId="bc958007-b334-4a79-a18d-51453143c35c" providerId="ADAL" clId="{AAE0A398-0CA1-483D-8D12-C56C56D8E219}"/>
    <pc:docChg chg="custSel addSld delSld modSld sldOrd modMainMaster">
      <pc:chgData name="Peyman" userId="bc958007-b334-4a79-a18d-51453143c35c" providerId="ADAL" clId="{AAE0A398-0CA1-483D-8D12-C56C56D8E219}" dt="2021-12-16T00:11:47.981" v="45"/>
      <pc:docMkLst>
        <pc:docMk/>
      </pc:docMkLst>
      <pc:sldChg chg="del">
        <pc:chgData name="Peyman" userId="bc958007-b334-4a79-a18d-51453143c35c" providerId="ADAL" clId="{AAE0A398-0CA1-483D-8D12-C56C56D8E219}" dt="2021-12-15T18:24:05.384" v="23" actId="47"/>
        <pc:sldMkLst>
          <pc:docMk/>
          <pc:sldMk cId="873428749" sldId="415"/>
        </pc:sldMkLst>
      </pc:sldChg>
      <pc:sldChg chg="addSp modSp">
        <pc:chgData name="Peyman" userId="bc958007-b334-4a79-a18d-51453143c35c" providerId="ADAL" clId="{AAE0A398-0CA1-483D-8D12-C56C56D8E219}" dt="2021-12-16T00:11:30.671" v="41"/>
        <pc:sldMkLst>
          <pc:docMk/>
          <pc:sldMk cId="2386582437" sldId="418"/>
        </pc:sldMkLst>
        <pc:spChg chg="add mod">
          <ac:chgData name="Peyman" userId="bc958007-b334-4a79-a18d-51453143c35c" providerId="ADAL" clId="{AAE0A398-0CA1-483D-8D12-C56C56D8E219}" dt="2021-12-16T00:11:30.671" v="41"/>
          <ac:spMkLst>
            <pc:docMk/>
            <pc:sldMk cId="2386582437" sldId="418"/>
            <ac:spMk id="22" creationId="{6962F5F3-A4FD-4687-9B54-4B5BA86F4470}"/>
          </ac:spMkLst>
        </pc:spChg>
      </pc:sldChg>
      <pc:sldChg chg="addSp modSp">
        <pc:chgData name="Peyman" userId="bc958007-b334-4a79-a18d-51453143c35c" providerId="ADAL" clId="{AAE0A398-0CA1-483D-8D12-C56C56D8E219}" dt="2021-12-16T00:11:34.980" v="42"/>
        <pc:sldMkLst>
          <pc:docMk/>
          <pc:sldMk cId="3673977922" sldId="420"/>
        </pc:sldMkLst>
        <pc:spChg chg="add mod">
          <ac:chgData name="Peyman" userId="bc958007-b334-4a79-a18d-51453143c35c" providerId="ADAL" clId="{AAE0A398-0CA1-483D-8D12-C56C56D8E219}" dt="2021-12-16T00:11:34.980" v="42"/>
          <ac:spMkLst>
            <pc:docMk/>
            <pc:sldMk cId="3673977922" sldId="420"/>
            <ac:spMk id="7" creationId="{DD1FAA46-A251-4BDA-B975-4C48E38D0F84}"/>
          </ac:spMkLst>
        </pc:spChg>
      </pc:sldChg>
      <pc:sldChg chg="addSp modSp">
        <pc:chgData name="Peyman" userId="bc958007-b334-4a79-a18d-51453143c35c" providerId="ADAL" clId="{AAE0A398-0CA1-483D-8D12-C56C56D8E219}" dt="2021-12-16T00:11:38.887" v="43"/>
        <pc:sldMkLst>
          <pc:docMk/>
          <pc:sldMk cId="2901874386" sldId="421"/>
        </pc:sldMkLst>
        <pc:spChg chg="add mod">
          <ac:chgData name="Peyman" userId="bc958007-b334-4a79-a18d-51453143c35c" providerId="ADAL" clId="{AAE0A398-0CA1-483D-8D12-C56C56D8E219}" dt="2021-12-16T00:11:38.887" v="43"/>
          <ac:spMkLst>
            <pc:docMk/>
            <pc:sldMk cId="2901874386" sldId="421"/>
            <ac:spMk id="8" creationId="{15FD79A9-ABC1-4304-BA4A-467C975DCF83}"/>
          </ac:spMkLst>
        </pc:spChg>
      </pc:sldChg>
      <pc:sldChg chg="addSp modSp">
        <pc:chgData name="Peyman" userId="bc958007-b334-4a79-a18d-51453143c35c" providerId="ADAL" clId="{AAE0A398-0CA1-483D-8D12-C56C56D8E219}" dt="2021-12-16T00:11:42.906" v="44"/>
        <pc:sldMkLst>
          <pc:docMk/>
          <pc:sldMk cId="3226146887" sldId="426"/>
        </pc:sldMkLst>
        <pc:spChg chg="add mod">
          <ac:chgData name="Peyman" userId="bc958007-b334-4a79-a18d-51453143c35c" providerId="ADAL" clId="{AAE0A398-0CA1-483D-8D12-C56C56D8E219}" dt="2021-12-16T00:11:42.906" v="44"/>
          <ac:spMkLst>
            <pc:docMk/>
            <pc:sldMk cId="3226146887" sldId="426"/>
            <ac:spMk id="19" creationId="{428D83C5-5D5D-4B07-AD3B-44E6BE18EC37}"/>
          </ac:spMkLst>
        </pc:spChg>
      </pc:sldChg>
      <pc:sldChg chg="addSp modSp">
        <pc:chgData name="Peyman" userId="bc958007-b334-4a79-a18d-51453143c35c" providerId="ADAL" clId="{AAE0A398-0CA1-483D-8D12-C56C56D8E219}" dt="2021-12-16T00:11:47.981" v="45"/>
        <pc:sldMkLst>
          <pc:docMk/>
          <pc:sldMk cId="686296523" sldId="427"/>
        </pc:sldMkLst>
        <pc:spChg chg="add mod">
          <ac:chgData name="Peyman" userId="bc958007-b334-4a79-a18d-51453143c35c" providerId="ADAL" clId="{AAE0A398-0CA1-483D-8D12-C56C56D8E219}" dt="2021-12-16T00:11:47.981" v="45"/>
          <ac:spMkLst>
            <pc:docMk/>
            <pc:sldMk cId="686296523" sldId="427"/>
            <ac:spMk id="8" creationId="{A29842F0-0A8C-4A84-A17F-66D16FD0704C}"/>
          </ac:spMkLst>
        </pc:spChg>
      </pc:sldChg>
      <pc:sldChg chg="addSp delSp modSp new mod ord">
        <pc:chgData name="Peyman" userId="bc958007-b334-4a79-a18d-51453143c35c" providerId="ADAL" clId="{AAE0A398-0CA1-483D-8D12-C56C56D8E219}" dt="2021-12-16T00:10:58.848" v="38" actId="1076"/>
        <pc:sldMkLst>
          <pc:docMk/>
          <pc:sldMk cId="937701369" sldId="429"/>
        </pc:sldMkLst>
        <pc:spChg chg="mod">
          <ac:chgData name="Peyman" userId="bc958007-b334-4a79-a18d-51453143c35c" providerId="ADAL" clId="{AAE0A398-0CA1-483D-8D12-C56C56D8E219}" dt="2021-12-15T18:23:17.480" v="15" actId="20577"/>
          <ac:spMkLst>
            <pc:docMk/>
            <pc:sldMk cId="937701369" sldId="429"/>
            <ac:spMk id="2" creationId="{F3C3AF45-2C39-4CE5-9AFE-4B00F613D3E4}"/>
          </ac:spMkLst>
        </pc:spChg>
        <pc:spChg chg="add mod">
          <ac:chgData name="Peyman" userId="bc958007-b334-4a79-a18d-51453143c35c" providerId="ADAL" clId="{AAE0A398-0CA1-483D-8D12-C56C56D8E219}" dt="2021-12-16T00:10:58.848" v="38" actId="1076"/>
          <ac:spMkLst>
            <pc:docMk/>
            <pc:sldMk cId="937701369" sldId="429"/>
            <ac:spMk id="3" creationId="{7B0E0599-2E7C-441C-858D-3EFFAC8152A6}"/>
          </ac:spMkLst>
        </pc:spChg>
        <pc:spChg chg="del">
          <ac:chgData name="Peyman" userId="bc958007-b334-4a79-a18d-51453143c35c" providerId="ADAL" clId="{AAE0A398-0CA1-483D-8D12-C56C56D8E219}" dt="2021-12-15T18:23:11.913" v="4" actId="478"/>
          <ac:spMkLst>
            <pc:docMk/>
            <pc:sldMk cId="937701369" sldId="429"/>
            <ac:spMk id="3" creationId="{D17A4910-BB0F-47D7-8B34-6F471005F672}"/>
          </ac:spMkLst>
        </pc:spChg>
        <pc:spChg chg="del">
          <ac:chgData name="Peyman" userId="bc958007-b334-4a79-a18d-51453143c35c" providerId="ADAL" clId="{AAE0A398-0CA1-483D-8D12-C56C56D8E219}" dt="2021-12-15T18:23:09.646" v="3" actId="478"/>
          <ac:spMkLst>
            <pc:docMk/>
            <pc:sldMk cId="937701369" sldId="429"/>
            <ac:spMk id="5" creationId="{2279886E-0C0D-40EF-B1B7-B21B5EC532A9}"/>
          </ac:spMkLst>
        </pc:spChg>
        <pc:spChg chg="add mod">
          <ac:chgData name="Peyman" userId="bc958007-b334-4a79-a18d-51453143c35c" providerId="ADAL" clId="{AAE0A398-0CA1-483D-8D12-C56C56D8E219}" dt="2021-12-15T18:23:54.853" v="22" actId="207"/>
          <ac:spMkLst>
            <pc:docMk/>
            <pc:sldMk cId="937701369" sldId="429"/>
            <ac:spMk id="6" creationId="{69101406-60CF-4FA0-87E5-EAFA6650933C}"/>
          </ac:spMkLst>
        </pc:spChg>
      </pc:sldChg>
      <pc:sldMasterChg chg="addSp modSp modSldLayout">
        <pc:chgData name="Peyman" userId="bc958007-b334-4a79-a18d-51453143c35c" providerId="ADAL" clId="{AAE0A398-0CA1-483D-8D12-C56C56D8E219}" dt="2021-12-16T00:11:22.542" v="40"/>
        <pc:sldMasterMkLst>
          <pc:docMk/>
          <pc:sldMasterMk cId="1676208281" sldId="2147483648"/>
        </pc:sldMasterMkLst>
        <pc:spChg chg="add mod">
          <ac:chgData name="Peyman" userId="bc958007-b334-4a79-a18d-51453143c35c" providerId="ADAL" clId="{AAE0A398-0CA1-483D-8D12-C56C56D8E219}" dt="2021-12-16T00:11:14.251" v="39"/>
          <ac:spMkLst>
            <pc:docMk/>
            <pc:sldMasterMk cId="1676208281" sldId="2147483648"/>
            <ac:spMk id="10" creationId="{FD9C2B05-8E0C-47C7-886B-1D7AE42A3E00}"/>
          </ac:spMkLst>
        </pc:spChg>
        <pc:sldLayoutChg chg="addSp modSp">
          <pc:chgData name="Peyman" userId="bc958007-b334-4a79-a18d-51453143c35c" providerId="ADAL" clId="{AAE0A398-0CA1-483D-8D12-C56C56D8E219}" dt="2021-12-16T00:11:22.542" v="40"/>
          <pc:sldLayoutMkLst>
            <pc:docMk/>
            <pc:sldMasterMk cId="1676208281" sldId="2147483648"/>
            <pc:sldLayoutMk cId="1294534666" sldId="2147483660"/>
          </pc:sldLayoutMkLst>
          <pc:spChg chg="add mod">
            <ac:chgData name="Peyman" userId="bc958007-b334-4a79-a18d-51453143c35c" providerId="ADAL" clId="{AAE0A398-0CA1-483D-8D12-C56C56D8E219}" dt="2021-12-16T00:11:22.542" v="40"/>
            <ac:spMkLst>
              <pc:docMk/>
              <pc:sldMasterMk cId="1676208281" sldId="2147483648"/>
              <pc:sldLayoutMk cId="1294534666" sldId="2147483660"/>
              <ac:spMk id="10" creationId="{27D48DAA-0FAE-419E-97AC-2798A307D735}"/>
            </ac:spMkLst>
          </pc:spChg>
        </pc:sldLayoutChg>
      </pc:sldMasterChg>
    </pc:docChg>
  </pc:docChgLst>
</pc:chgInfo>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1" i="0" u="none" strike="noStrike" kern="1200" spc="0" baseline="0">
                <a:solidFill>
                  <a:schemeClr val="tx1">
                    <a:lumMod val="65000"/>
                    <a:lumOff val="35000"/>
                  </a:schemeClr>
                </a:solidFill>
                <a:latin typeface="Arial" panose="020B0604020202020204" pitchFamily="34" charset="0"/>
                <a:ea typeface="+mn-ea"/>
                <a:cs typeface="Arial" panose="020B0604020202020204" pitchFamily="34" charset="0"/>
              </a:defRPr>
            </a:pPr>
            <a:r>
              <a:rPr lang="en-US" sz="1800" b="1" dirty="0">
                <a:latin typeface="Arial" panose="020B0604020202020204" pitchFamily="34" charset="0"/>
                <a:cs typeface="Arial" panose="020B0604020202020204" pitchFamily="34" charset="0"/>
              </a:rPr>
              <a:t>Suboptimal Response Criteria on the Index </a:t>
            </a:r>
            <a:r>
              <a:rPr lang="en-US" sz="1800" b="1" dirty="0" err="1">
                <a:latin typeface="Arial" panose="020B0604020202020204" pitchFamily="34" charset="0"/>
                <a:cs typeface="Arial" panose="020B0604020202020204" pitchFamily="34" charset="0"/>
              </a:rPr>
              <a:t>Date</a:t>
            </a:r>
            <a:r>
              <a:rPr lang="en-US" sz="1800" b="1" baseline="30000" dirty="0" err="1">
                <a:latin typeface="Arial" panose="020B0604020202020204" pitchFamily="34" charset="0"/>
                <a:cs typeface="Arial" panose="020B0604020202020204" pitchFamily="34" charset="0"/>
              </a:rPr>
              <a:t>a</a:t>
            </a:r>
            <a:endParaRPr lang="en-US" sz="1800" b="1" baseline="30000" dirty="0">
              <a:latin typeface="Arial" panose="020B0604020202020204" pitchFamily="34" charset="0"/>
              <a:cs typeface="Arial" panose="020B0604020202020204" pitchFamily="34" charset="0"/>
            </a:endParaRPr>
          </a:p>
        </c:rich>
      </c:tx>
      <c:overlay val="0"/>
      <c:spPr>
        <a:noFill/>
        <a:ln>
          <a:noFill/>
        </a:ln>
        <a:effectLst/>
      </c:spPr>
      <c:txPr>
        <a:bodyPr rot="0" spcFirstLastPara="1" vertOverflow="ellipsis" vert="horz" wrap="square" anchor="ctr" anchorCtr="1"/>
        <a:lstStyle/>
        <a:p>
          <a:pPr>
            <a:defRPr sz="1800" b="1" i="0" u="none" strike="noStrike" kern="1200" spc="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title>
    <c:autoTitleDeleted val="0"/>
    <c:plotArea>
      <c:layout>
        <c:manualLayout>
          <c:layoutTarget val="inner"/>
          <c:xMode val="edge"/>
          <c:yMode val="edge"/>
          <c:x val="3.7594171973080022E-2"/>
          <c:y val="0.15387223883836226"/>
          <c:w val="0.94995178851418405"/>
          <c:h val="0.72217926893505235"/>
        </c:manualLayout>
      </c:layout>
      <c:barChart>
        <c:barDir val="col"/>
        <c:grouping val="clustered"/>
        <c:varyColors val="0"/>
        <c:ser>
          <c:idx val="0"/>
          <c:order val="0"/>
          <c:tx>
            <c:strRef>
              <c:f>Sheet1!$B$1</c:f>
              <c:strCache>
                <c:ptCount val="1"/>
                <c:pt idx="0">
                  <c:v>Switch (n=44)</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Arial" panose="020B0604020202020204" pitchFamily="34" charset="0"/>
                    <a:ea typeface="+mn-ea"/>
                    <a:cs typeface="Arial" panose="020B0604020202020204" pitchFamily="34"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Sheet1!$A$2:$A$9</c:f>
              <c:strCache>
                <c:ptCount val="8"/>
                <c:pt idx="0">
                  <c:v>Need for PHL</c:v>
                </c:pt>
                <c:pt idx="1">
                  <c:v>WBC count &gt;15</c:v>
                </c:pt>
                <c:pt idx="2">
                  <c:v>PLT count&gt;600</c:v>
                </c:pt>
                <c:pt idx="3">
                  <c:v>Persistent or new PV-related symptoms</c:v>
                </c:pt>
                <c:pt idx="4">
                  <c:v>ANC &lt;1</c:v>
                </c:pt>
                <c:pt idx="5">
                  <c:v>PLT count &lt;100</c:v>
                </c:pt>
                <c:pt idx="6">
                  <c:v>Hemoglobin &lt;100</c:v>
                </c:pt>
                <c:pt idx="7">
                  <c:v>Failure to achieve spleen response or progressive splenomegaly</c:v>
                </c:pt>
              </c:strCache>
            </c:strRef>
          </c:cat>
          <c:val>
            <c:numRef>
              <c:f>Sheet1!$B$2:$B$9</c:f>
              <c:numCache>
                <c:formatCode>General</c:formatCode>
                <c:ptCount val="8"/>
                <c:pt idx="0">
                  <c:v>22.7</c:v>
                </c:pt>
                <c:pt idx="1">
                  <c:v>29.5</c:v>
                </c:pt>
                <c:pt idx="2">
                  <c:v>31.8</c:v>
                </c:pt>
                <c:pt idx="3">
                  <c:v>47.7</c:v>
                </c:pt>
                <c:pt idx="4">
                  <c:v>0</c:v>
                </c:pt>
                <c:pt idx="5">
                  <c:v>0</c:v>
                </c:pt>
                <c:pt idx="6">
                  <c:v>0</c:v>
                </c:pt>
                <c:pt idx="7">
                  <c:v>2.2999999999999998</c:v>
                </c:pt>
              </c:numCache>
            </c:numRef>
          </c:val>
          <c:extLst>
            <c:ext xmlns:c16="http://schemas.microsoft.com/office/drawing/2014/chart" uri="{C3380CC4-5D6E-409C-BE32-E72D297353CC}">
              <c16:uniqueId val="{00000000-9E1E-4CA0-B4E6-4B9C7E5ED915}"/>
            </c:ext>
          </c:extLst>
        </c:ser>
        <c:ser>
          <c:idx val="1"/>
          <c:order val="1"/>
          <c:tx>
            <c:strRef>
              <c:f>Sheet1!$C$1</c:f>
              <c:strCache>
                <c:ptCount val="1"/>
                <c:pt idx="0">
                  <c:v>Non-switch (n=93)</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Arial" panose="020B0604020202020204" pitchFamily="34" charset="0"/>
                    <a:ea typeface="+mn-ea"/>
                    <a:cs typeface="Arial" panose="020B0604020202020204" pitchFamily="34"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Sheet1!$A$2:$A$9</c:f>
              <c:strCache>
                <c:ptCount val="8"/>
                <c:pt idx="0">
                  <c:v>Need for PHL</c:v>
                </c:pt>
                <c:pt idx="1">
                  <c:v>WBC count &gt;15</c:v>
                </c:pt>
                <c:pt idx="2">
                  <c:v>PLT count&gt;600</c:v>
                </c:pt>
                <c:pt idx="3">
                  <c:v>Persistent or new PV-related symptoms</c:v>
                </c:pt>
                <c:pt idx="4">
                  <c:v>ANC &lt;1</c:v>
                </c:pt>
                <c:pt idx="5">
                  <c:v>PLT count &lt;100</c:v>
                </c:pt>
                <c:pt idx="6">
                  <c:v>Hemoglobin &lt;100</c:v>
                </c:pt>
                <c:pt idx="7">
                  <c:v>Failure to achieve spleen response or progressive splenomegaly</c:v>
                </c:pt>
              </c:strCache>
            </c:strRef>
          </c:cat>
          <c:val>
            <c:numRef>
              <c:f>Sheet1!$C$2:$C$9</c:f>
              <c:numCache>
                <c:formatCode>General</c:formatCode>
                <c:ptCount val="8"/>
                <c:pt idx="0">
                  <c:v>45.2</c:v>
                </c:pt>
                <c:pt idx="1">
                  <c:v>21.5</c:v>
                </c:pt>
                <c:pt idx="2">
                  <c:v>36.6</c:v>
                </c:pt>
                <c:pt idx="3">
                  <c:v>15.1</c:v>
                </c:pt>
                <c:pt idx="4">
                  <c:v>3.2</c:v>
                </c:pt>
                <c:pt idx="5">
                  <c:v>0</c:v>
                </c:pt>
                <c:pt idx="6">
                  <c:v>3.2</c:v>
                </c:pt>
                <c:pt idx="7">
                  <c:v>5.4</c:v>
                </c:pt>
              </c:numCache>
            </c:numRef>
          </c:val>
          <c:extLst>
            <c:ext xmlns:c16="http://schemas.microsoft.com/office/drawing/2014/chart" uri="{C3380CC4-5D6E-409C-BE32-E72D297353CC}">
              <c16:uniqueId val="{00000001-9E1E-4CA0-B4E6-4B9C7E5ED915}"/>
            </c:ext>
          </c:extLst>
        </c:ser>
        <c:dLbls>
          <c:showLegendKey val="0"/>
          <c:showVal val="0"/>
          <c:showCatName val="0"/>
          <c:showSerName val="0"/>
          <c:showPercent val="0"/>
          <c:showBubbleSize val="0"/>
        </c:dLbls>
        <c:gapWidth val="219"/>
        <c:overlap val="-27"/>
        <c:axId val="1651715744"/>
        <c:axId val="1651731968"/>
      </c:barChart>
      <c:catAx>
        <c:axId val="1651715744"/>
        <c:scaling>
          <c:orientation val="minMax"/>
        </c:scaling>
        <c:delete val="0"/>
        <c:axPos val="b"/>
        <c:numFmt formatCode="General" sourceLinked="1"/>
        <c:majorTickMark val="none"/>
        <c:minorTickMark val="none"/>
        <c:tickLblPos val="none"/>
        <c:spPr>
          <a:noFill/>
          <a:ln w="9525" cap="flat" cmpd="sng" algn="ctr">
            <a:solidFill>
              <a:schemeClr val="tx1"/>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651731968"/>
        <c:crosses val="autoZero"/>
        <c:auto val="1"/>
        <c:lblAlgn val="ctr"/>
        <c:lblOffset val="100"/>
        <c:noMultiLvlLbl val="0"/>
      </c:catAx>
      <c:valAx>
        <c:axId val="1651731968"/>
        <c:scaling>
          <c:orientation val="minMax"/>
        </c:scaling>
        <c:delete val="0"/>
        <c:axPos val="l"/>
        <c:numFmt formatCode="General" sourceLinked="1"/>
        <c:majorTickMark val="out"/>
        <c:minorTickMark val="none"/>
        <c:tickLblPos val="nextTo"/>
        <c:spPr>
          <a:noFill/>
          <a:ln>
            <a:solidFill>
              <a:schemeClr val="tx1"/>
            </a:solid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crossAx val="1651715744"/>
        <c:crosses val="autoZero"/>
        <c:crossBetween val="between"/>
      </c:valAx>
      <c:spPr>
        <a:noFill/>
        <a:ln>
          <a:noFill/>
        </a:ln>
        <a:effectLst/>
      </c:spPr>
    </c:plotArea>
    <c:legend>
      <c:legendPos val="b"/>
      <c:layout>
        <c:manualLayout>
          <c:xMode val="edge"/>
          <c:yMode val="edge"/>
          <c:x val="0.84888739159101823"/>
          <c:y val="8.5065642361850199E-2"/>
          <c:w val="0.14117460581226546"/>
          <c:h val="0.11539423167612936"/>
        </c:manualLayout>
      </c:layout>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1" i="0" u="none" strike="noStrike" kern="1200" spc="0" baseline="0">
                <a:solidFill>
                  <a:schemeClr val="tx1"/>
                </a:solidFill>
                <a:latin typeface="Arial" panose="020B0604020202020204" pitchFamily="34" charset="0"/>
                <a:ea typeface="+mn-ea"/>
                <a:cs typeface="Arial" panose="020B0604020202020204" pitchFamily="34" charset="0"/>
              </a:defRPr>
            </a:pPr>
            <a:r>
              <a:rPr lang="en-US" sz="1600" b="1" dirty="0">
                <a:solidFill>
                  <a:schemeClr val="tx1"/>
                </a:solidFill>
                <a:latin typeface="Arial" panose="020B0604020202020204" pitchFamily="34" charset="0"/>
                <a:cs typeface="Arial" panose="020B0604020202020204" pitchFamily="34" charset="0"/>
              </a:rPr>
              <a:t>Spleen Size</a:t>
            </a:r>
            <a:r>
              <a:rPr lang="en-US" sz="1600" b="1" baseline="0" dirty="0">
                <a:solidFill>
                  <a:schemeClr val="tx1"/>
                </a:solidFill>
                <a:latin typeface="Arial" panose="020B0604020202020204" pitchFamily="34" charset="0"/>
                <a:cs typeface="Arial" panose="020B0604020202020204" pitchFamily="34" charset="0"/>
              </a:rPr>
              <a:t> Assessed by Palpation on the Index Date</a:t>
            </a:r>
            <a:endParaRPr lang="en-US" sz="1600" b="1" dirty="0">
              <a:solidFill>
                <a:schemeClr val="tx1"/>
              </a:solidFill>
              <a:latin typeface="Arial" panose="020B0604020202020204" pitchFamily="34" charset="0"/>
              <a:cs typeface="Arial" panose="020B0604020202020204" pitchFamily="34" charset="0"/>
            </a:endParaRPr>
          </a:p>
        </c:rich>
      </c:tx>
      <c:overlay val="0"/>
      <c:spPr>
        <a:noFill/>
        <a:ln>
          <a:noFill/>
        </a:ln>
        <a:effectLst/>
      </c:spPr>
      <c:txPr>
        <a:bodyPr rot="0" spcFirstLastPara="1" vertOverflow="ellipsis" vert="horz" wrap="square" anchor="ctr" anchorCtr="1"/>
        <a:lstStyle/>
        <a:p>
          <a:pPr>
            <a:defRPr sz="1600" b="1" i="0" u="none" strike="noStrike" kern="1200" spc="0" baseline="0">
              <a:solidFill>
                <a:schemeClr val="tx1"/>
              </a:solidFill>
              <a:latin typeface="Arial" panose="020B0604020202020204" pitchFamily="34" charset="0"/>
              <a:ea typeface="+mn-ea"/>
              <a:cs typeface="Arial" panose="020B0604020202020204" pitchFamily="34" charset="0"/>
            </a:defRPr>
          </a:pPr>
          <a:endParaRPr lang="en-US"/>
        </a:p>
      </c:txPr>
    </c:title>
    <c:autoTitleDeleted val="0"/>
    <c:plotArea>
      <c:layout>
        <c:manualLayout>
          <c:layoutTarget val="inner"/>
          <c:xMode val="edge"/>
          <c:yMode val="edge"/>
          <c:x val="0.108449286017072"/>
          <c:y val="0.11413797593371286"/>
          <c:w val="0.8712493971002977"/>
          <c:h val="0.78712396296965625"/>
        </c:manualLayout>
      </c:layout>
      <c:barChart>
        <c:barDir val="col"/>
        <c:grouping val="clustered"/>
        <c:varyColors val="0"/>
        <c:ser>
          <c:idx val="0"/>
          <c:order val="0"/>
          <c:tx>
            <c:strRef>
              <c:f>Sheet1!$B$1</c:f>
              <c:strCache>
                <c:ptCount val="1"/>
                <c:pt idx="0">
                  <c:v>Switch (n=13)</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Arial" panose="020B0604020202020204" pitchFamily="34" charset="0"/>
                    <a:ea typeface="+mn-ea"/>
                    <a:cs typeface="Arial" panose="020B0604020202020204" pitchFamily="34"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Normal</c:v>
                </c:pt>
                <c:pt idx="1">
                  <c:v>Mild 
splenomegaly</c:v>
                </c:pt>
                <c:pt idx="2">
                  <c:v>Moderate splenomegaly</c:v>
                </c:pt>
                <c:pt idx="3">
                  <c:v>Massive splenomegaly</c:v>
                </c:pt>
              </c:strCache>
            </c:strRef>
          </c:cat>
          <c:val>
            <c:numRef>
              <c:f>Sheet1!$B$2:$B$5</c:f>
              <c:numCache>
                <c:formatCode>General</c:formatCode>
                <c:ptCount val="4"/>
                <c:pt idx="0">
                  <c:v>61.5</c:v>
                </c:pt>
                <c:pt idx="1">
                  <c:v>38.5</c:v>
                </c:pt>
                <c:pt idx="2">
                  <c:v>0</c:v>
                </c:pt>
                <c:pt idx="3">
                  <c:v>0</c:v>
                </c:pt>
              </c:numCache>
            </c:numRef>
          </c:val>
          <c:extLst>
            <c:ext xmlns:c16="http://schemas.microsoft.com/office/drawing/2014/chart" uri="{C3380CC4-5D6E-409C-BE32-E72D297353CC}">
              <c16:uniqueId val="{00000000-D96B-46BD-8F89-5901C605D967}"/>
            </c:ext>
          </c:extLst>
        </c:ser>
        <c:ser>
          <c:idx val="1"/>
          <c:order val="1"/>
          <c:tx>
            <c:strRef>
              <c:f>Sheet1!$C$1</c:f>
              <c:strCache>
                <c:ptCount val="1"/>
                <c:pt idx="0">
                  <c:v>Non-switch (n=38)</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Arial" panose="020B0604020202020204" pitchFamily="34" charset="0"/>
                    <a:ea typeface="+mn-ea"/>
                    <a:cs typeface="Arial" panose="020B0604020202020204" pitchFamily="34"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Normal</c:v>
                </c:pt>
                <c:pt idx="1">
                  <c:v>Mild 
splenomegaly</c:v>
                </c:pt>
                <c:pt idx="2">
                  <c:v>Moderate splenomegaly</c:v>
                </c:pt>
                <c:pt idx="3">
                  <c:v>Massive splenomegaly</c:v>
                </c:pt>
              </c:strCache>
            </c:strRef>
          </c:cat>
          <c:val>
            <c:numRef>
              <c:f>Sheet1!$C$2:$C$5</c:f>
              <c:numCache>
                <c:formatCode>General</c:formatCode>
                <c:ptCount val="4"/>
                <c:pt idx="0">
                  <c:v>92.1</c:v>
                </c:pt>
                <c:pt idx="1">
                  <c:v>2.6</c:v>
                </c:pt>
                <c:pt idx="2">
                  <c:v>5.3</c:v>
                </c:pt>
                <c:pt idx="3">
                  <c:v>0</c:v>
                </c:pt>
              </c:numCache>
            </c:numRef>
          </c:val>
          <c:extLst>
            <c:ext xmlns:c16="http://schemas.microsoft.com/office/drawing/2014/chart" uri="{C3380CC4-5D6E-409C-BE32-E72D297353CC}">
              <c16:uniqueId val="{00000001-D96B-46BD-8F89-5901C605D967}"/>
            </c:ext>
          </c:extLst>
        </c:ser>
        <c:dLbls>
          <c:showLegendKey val="0"/>
          <c:showVal val="0"/>
          <c:showCatName val="0"/>
          <c:showSerName val="0"/>
          <c:showPercent val="0"/>
          <c:showBubbleSize val="0"/>
        </c:dLbls>
        <c:gapWidth val="219"/>
        <c:overlap val="-27"/>
        <c:axId val="1604397376"/>
        <c:axId val="1604389888"/>
      </c:barChart>
      <c:catAx>
        <c:axId val="1604397376"/>
        <c:scaling>
          <c:orientation val="minMax"/>
        </c:scaling>
        <c:delete val="0"/>
        <c:axPos val="b"/>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197" b="1"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crossAx val="1604389888"/>
        <c:crosses val="autoZero"/>
        <c:auto val="1"/>
        <c:lblAlgn val="ctr"/>
        <c:lblOffset val="100"/>
        <c:noMultiLvlLbl val="0"/>
      </c:catAx>
      <c:valAx>
        <c:axId val="1604389888"/>
        <c:scaling>
          <c:orientation val="minMax"/>
        </c:scaling>
        <c:delete val="0"/>
        <c:axPos val="l"/>
        <c:title>
          <c:tx>
            <c:rich>
              <a:bodyPr rot="-5400000" spcFirstLastPara="1" vertOverflow="ellipsis" vert="horz" wrap="square" anchor="ctr" anchorCtr="1"/>
              <a:lstStyle/>
              <a:p>
                <a:pPr>
                  <a:defRPr sz="1400" b="1" i="0" u="none" strike="noStrike" kern="1200" baseline="0">
                    <a:solidFill>
                      <a:schemeClr val="tx1"/>
                    </a:solidFill>
                    <a:latin typeface="Arial" panose="020B0604020202020204" pitchFamily="34" charset="0"/>
                    <a:ea typeface="+mn-ea"/>
                    <a:cs typeface="Arial" panose="020B0604020202020204" pitchFamily="34" charset="0"/>
                  </a:defRPr>
                </a:pPr>
                <a:r>
                  <a:rPr lang="en-US" sz="1400" b="1" dirty="0">
                    <a:solidFill>
                      <a:schemeClr val="tx1"/>
                    </a:solidFill>
                    <a:latin typeface="Arial" panose="020B0604020202020204" pitchFamily="34" charset="0"/>
                    <a:cs typeface="Arial" panose="020B0604020202020204" pitchFamily="34" charset="0"/>
                  </a:rPr>
                  <a:t>Patients, %</a:t>
                </a:r>
              </a:p>
            </c:rich>
          </c:tx>
          <c:overlay val="0"/>
          <c:spPr>
            <a:noFill/>
            <a:ln>
              <a:noFill/>
            </a:ln>
            <a:effectLst/>
          </c:spPr>
          <c:txPr>
            <a:bodyPr rot="-5400000" spcFirstLastPara="1" vertOverflow="ellipsis" vert="horz" wrap="square" anchor="ctr" anchorCtr="1"/>
            <a:lstStyle/>
            <a:p>
              <a:pPr>
                <a:defRPr sz="1400" b="1"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title>
        <c:numFmt formatCode="General" sourceLinked="1"/>
        <c:majorTickMark val="out"/>
        <c:minorTickMark val="none"/>
        <c:tickLblPos val="nextTo"/>
        <c:spPr>
          <a:noFill/>
          <a:ln>
            <a:solidFill>
              <a:schemeClr val="tx1"/>
            </a:solid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crossAx val="1604397376"/>
        <c:crosses val="autoZero"/>
        <c:crossBetween val="between"/>
      </c:valAx>
      <c:spPr>
        <a:noFill/>
        <a:ln>
          <a:noFill/>
        </a:ln>
        <a:effectLst/>
      </c:spPr>
    </c:plotArea>
    <c:legend>
      <c:legendPos val="b"/>
      <c:layout>
        <c:manualLayout>
          <c:xMode val="edge"/>
          <c:yMode val="edge"/>
          <c:x val="0.76433469881608596"/>
          <c:y val="0.19500644715757587"/>
          <c:w val="0.2356653011839141"/>
          <c:h val="9.718109638403688E-2"/>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288323A-B372-44E2-B325-8B5014D22F3E}" type="datetimeFigureOut">
              <a:rPr lang="en-US" smtClean="0"/>
              <a:t>12/15/2021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047B170-4109-4A0E-AE94-17C3C06FB89D}" type="slidenum">
              <a:rPr lang="en-US" smtClean="0"/>
              <a:t>‹#›</a:t>
            </a:fld>
            <a:endParaRPr lang="en-US"/>
          </a:p>
        </p:txBody>
      </p:sp>
    </p:spTree>
    <p:extLst>
      <p:ext uri="{BB962C8B-B14F-4D97-AF65-F5344CB8AC3E}">
        <p14:creationId xmlns:p14="http://schemas.microsoft.com/office/powerpoint/2010/main" val="22397466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5"/>
          </p:nvPr>
        </p:nvSpPr>
        <p:spPr/>
        <p:txBody>
          <a:bodyPr/>
          <a:lstStyle/>
          <a:p>
            <a:fld id="{A047B170-4109-4A0E-AE94-17C3C06FB89D}" type="slidenum">
              <a:rPr lang="en-US" smtClean="0"/>
              <a:t>2</a:t>
            </a:fld>
            <a:endParaRPr lang="en-US" dirty="0"/>
          </a:p>
        </p:txBody>
      </p:sp>
    </p:spTree>
    <p:extLst>
      <p:ext uri="{BB962C8B-B14F-4D97-AF65-F5344CB8AC3E}">
        <p14:creationId xmlns:p14="http://schemas.microsoft.com/office/powerpoint/2010/main" val="154172884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5"/>
          </p:nvPr>
        </p:nvSpPr>
        <p:spPr/>
        <p:txBody>
          <a:bodyPr/>
          <a:lstStyle/>
          <a:p>
            <a:fld id="{A047B170-4109-4A0E-AE94-17C3C06FB89D}" type="slidenum">
              <a:rPr lang="en-US" smtClean="0"/>
              <a:t>11</a:t>
            </a:fld>
            <a:endParaRPr lang="en-US"/>
          </a:p>
        </p:txBody>
      </p:sp>
    </p:spTree>
    <p:extLst>
      <p:ext uri="{BB962C8B-B14F-4D97-AF65-F5344CB8AC3E}">
        <p14:creationId xmlns:p14="http://schemas.microsoft.com/office/powerpoint/2010/main" val="4777064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07EAE37-8389-4B79-AEDE-92E0D025AD33}" type="slidenum">
              <a:rPr kumimoji="0" lang="en-US" sz="1200" b="0" i="0" u="none" strike="noStrike" kern="1200" cap="none" spc="0" normalizeH="0" baseline="0" noProof="0" smtClean="0">
                <a:ln>
                  <a:noFill/>
                </a:ln>
                <a:solidFill>
                  <a:prstClr val="black"/>
                </a:solidFill>
                <a:effectLst/>
                <a:uLnTx/>
                <a:uFillTx/>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dirty="0">
              <a:ln>
                <a:noFill/>
              </a:ln>
              <a:solidFill>
                <a:prstClr val="black"/>
              </a:solidFill>
              <a:effectLst/>
              <a:uLnTx/>
              <a:uFillTx/>
              <a:ea typeface="+mn-ea"/>
              <a:cs typeface="+mn-cs"/>
            </a:endParaRPr>
          </a:p>
        </p:txBody>
      </p:sp>
    </p:spTree>
    <p:extLst>
      <p:ext uri="{BB962C8B-B14F-4D97-AF65-F5344CB8AC3E}">
        <p14:creationId xmlns:p14="http://schemas.microsoft.com/office/powerpoint/2010/main" val="31466484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07EAE37-8389-4B79-AEDE-92E0D025AD33}" type="slidenum">
              <a:rPr kumimoji="0" lang="en-US" sz="1200" b="0" i="0" u="none" strike="noStrike" kern="1200" cap="none" spc="0" normalizeH="0" baseline="0" noProof="0" smtClean="0">
                <a:ln>
                  <a:noFill/>
                </a:ln>
                <a:solidFill>
                  <a:prstClr val="black"/>
                </a:solidFill>
                <a:effectLst/>
                <a:uLnTx/>
                <a:uFillTx/>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dirty="0">
              <a:ln>
                <a:noFill/>
              </a:ln>
              <a:solidFill>
                <a:prstClr val="black"/>
              </a:solidFill>
              <a:effectLst/>
              <a:uLnTx/>
              <a:uFillTx/>
              <a:ea typeface="+mn-ea"/>
              <a:cs typeface="+mn-cs"/>
            </a:endParaRPr>
          </a:p>
        </p:txBody>
      </p:sp>
    </p:spTree>
    <p:extLst>
      <p:ext uri="{BB962C8B-B14F-4D97-AF65-F5344CB8AC3E}">
        <p14:creationId xmlns:p14="http://schemas.microsoft.com/office/powerpoint/2010/main" val="15301311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07EAE37-8389-4B79-AEDE-92E0D025AD33}" type="slidenum">
              <a:rPr kumimoji="0" lang="en-US" sz="1200" b="0" i="0" u="none" strike="noStrike" kern="1200" cap="none" spc="0" normalizeH="0" baseline="0" noProof="0" smtClean="0">
                <a:ln>
                  <a:noFill/>
                </a:ln>
                <a:solidFill>
                  <a:prstClr val="black"/>
                </a:solidFill>
                <a:effectLst/>
                <a:uLnTx/>
                <a:uFillTx/>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dirty="0">
              <a:ln>
                <a:noFill/>
              </a:ln>
              <a:solidFill>
                <a:prstClr val="black"/>
              </a:solidFill>
              <a:effectLst/>
              <a:uLnTx/>
              <a:uFillTx/>
              <a:ea typeface="+mn-ea"/>
              <a:cs typeface="+mn-cs"/>
            </a:endParaRPr>
          </a:p>
        </p:txBody>
      </p:sp>
    </p:spTree>
    <p:extLst>
      <p:ext uri="{BB962C8B-B14F-4D97-AF65-F5344CB8AC3E}">
        <p14:creationId xmlns:p14="http://schemas.microsoft.com/office/powerpoint/2010/main" val="92393592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07EAE37-8389-4B79-AEDE-92E0D025AD33}" type="slidenum">
              <a:rPr kumimoji="0" lang="en-US" sz="1200" b="0" i="0" u="none" strike="noStrike" kern="1200" cap="none" spc="0" normalizeH="0" baseline="0" noProof="0" smtClean="0">
                <a:ln>
                  <a:noFill/>
                </a:ln>
                <a:solidFill>
                  <a:prstClr val="black"/>
                </a:solidFill>
                <a:effectLst/>
                <a:uLnTx/>
                <a:uFillTx/>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dirty="0">
              <a:ln>
                <a:noFill/>
              </a:ln>
              <a:solidFill>
                <a:prstClr val="black"/>
              </a:solidFill>
              <a:effectLst/>
              <a:uLnTx/>
              <a:uFillTx/>
              <a:ea typeface="+mn-ea"/>
              <a:cs typeface="+mn-cs"/>
            </a:endParaRPr>
          </a:p>
        </p:txBody>
      </p:sp>
    </p:spTree>
    <p:extLst>
      <p:ext uri="{BB962C8B-B14F-4D97-AF65-F5344CB8AC3E}">
        <p14:creationId xmlns:p14="http://schemas.microsoft.com/office/powerpoint/2010/main" val="186052714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07EAE37-8389-4B79-AEDE-92E0D025AD33}" type="slidenum">
              <a:rPr kumimoji="0" lang="en-US" sz="1200" b="0" i="0" u="none" strike="noStrike" kern="1200" cap="none" spc="0" normalizeH="0" baseline="0" noProof="0" smtClean="0">
                <a:ln>
                  <a:noFill/>
                </a:ln>
                <a:solidFill>
                  <a:prstClr val="black"/>
                </a:solidFill>
                <a:effectLst/>
                <a:uLnTx/>
                <a:uFillTx/>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dirty="0">
              <a:ln>
                <a:noFill/>
              </a:ln>
              <a:solidFill>
                <a:prstClr val="black"/>
              </a:solidFill>
              <a:effectLst/>
              <a:uLnTx/>
              <a:uFillTx/>
              <a:ea typeface="+mn-ea"/>
              <a:cs typeface="+mn-cs"/>
            </a:endParaRPr>
          </a:p>
        </p:txBody>
      </p:sp>
    </p:spTree>
    <p:extLst>
      <p:ext uri="{BB962C8B-B14F-4D97-AF65-F5344CB8AC3E}">
        <p14:creationId xmlns:p14="http://schemas.microsoft.com/office/powerpoint/2010/main" val="331336636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07EAE37-8389-4B79-AEDE-92E0D025AD33}" type="slidenum">
              <a:rPr kumimoji="0" lang="en-US" sz="1200" b="0" i="0" u="none" strike="noStrike" kern="1200" cap="none" spc="0" normalizeH="0" baseline="0" noProof="0" smtClean="0">
                <a:ln>
                  <a:noFill/>
                </a:ln>
                <a:solidFill>
                  <a:prstClr val="black"/>
                </a:solidFill>
                <a:effectLst/>
                <a:uLnTx/>
                <a:uFillTx/>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US" sz="1200" b="0" i="0" u="none" strike="noStrike" kern="1200" cap="none" spc="0" normalizeH="0" baseline="0" noProof="0" dirty="0">
              <a:ln>
                <a:noFill/>
              </a:ln>
              <a:solidFill>
                <a:prstClr val="black"/>
              </a:solidFill>
              <a:effectLst/>
              <a:uLnTx/>
              <a:uFillTx/>
              <a:ea typeface="+mn-ea"/>
              <a:cs typeface="+mn-cs"/>
            </a:endParaRPr>
          </a:p>
        </p:txBody>
      </p:sp>
    </p:spTree>
    <p:extLst>
      <p:ext uri="{BB962C8B-B14F-4D97-AF65-F5344CB8AC3E}">
        <p14:creationId xmlns:p14="http://schemas.microsoft.com/office/powerpoint/2010/main" val="157980794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07EAE37-8389-4B79-AEDE-92E0D025AD33}" type="slidenum">
              <a:rPr kumimoji="0" lang="en-US" sz="1200" b="0" i="0" u="none" strike="noStrike" kern="1200" cap="none" spc="0" normalizeH="0" baseline="0" noProof="0" smtClean="0">
                <a:ln>
                  <a:noFill/>
                </a:ln>
                <a:solidFill>
                  <a:prstClr val="black"/>
                </a:solidFill>
                <a:effectLst/>
                <a:uLnTx/>
                <a:uFillTx/>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US" sz="1200" b="0" i="0" u="none" strike="noStrike" kern="1200" cap="none" spc="0" normalizeH="0" baseline="0" noProof="0" dirty="0">
              <a:ln>
                <a:noFill/>
              </a:ln>
              <a:solidFill>
                <a:prstClr val="black"/>
              </a:solidFill>
              <a:effectLst/>
              <a:uLnTx/>
              <a:uFillTx/>
              <a:ea typeface="+mn-ea"/>
              <a:cs typeface="+mn-cs"/>
            </a:endParaRPr>
          </a:p>
        </p:txBody>
      </p:sp>
    </p:spTree>
    <p:extLst>
      <p:ext uri="{BB962C8B-B14F-4D97-AF65-F5344CB8AC3E}">
        <p14:creationId xmlns:p14="http://schemas.microsoft.com/office/powerpoint/2010/main" val="95671829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5"/>
          </p:nvPr>
        </p:nvSpPr>
        <p:spPr/>
        <p:txBody>
          <a:bodyPr/>
          <a:lstStyle/>
          <a:p>
            <a:fld id="{A047B170-4109-4A0E-AE94-17C3C06FB89D}" type="slidenum">
              <a:rPr lang="en-US" smtClean="0"/>
              <a:t>10</a:t>
            </a:fld>
            <a:endParaRPr lang="en-US"/>
          </a:p>
        </p:txBody>
      </p:sp>
    </p:spTree>
    <p:extLst>
      <p:ext uri="{BB962C8B-B14F-4D97-AF65-F5344CB8AC3E}">
        <p14:creationId xmlns:p14="http://schemas.microsoft.com/office/powerpoint/2010/main" val="71581443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5.xml"/></Relationships>
</file>

<file path=ppt/slideLayouts/_rels/slideLayout10.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7.xml"/></Relationships>
</file>

<file path=ppt/slideLayouts/_rels/slideLayout11.xml.rels><?xml version="1.0" encoding="UTF-8" standalone="yes"?>
<Relationships xmlns="http://schemas.openxmlformats.org/package/2006/relationships"><Relationship Id="rId3" Type="http://schemas.openxmlformats.org/officeDocument/2006/relationships/tags" Target="../tags/tag20.xml"/><Relationship Id="rId2" Type="http://schemas.openxmlformats.org/officeDocument/2006/relationships/tags" Target="../tags/tag19.xml"/><Relationship Id="rId1" Type="http://schemas.openxmlformats.org/officeDocument/2006/relationships/tags" Target="../tags/tag18.xml"/><Relationship Id="rId6" Type="http://schemas.openxmlformats.org/officeDocument/2006/relationships/image" Target="../media/image1.emf"/><Relationship Id="rId5" Type="http://schemas.openxmlformats.org/officeDocument/2006/relationships/oleObject" Target="../embeddings/oleObject4.bin"/><Relationship Id="rId4"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tags" Target="../tags/tag23.xml"/><Relationship Id="rId2" Type="http://schemas.openxmlformats.org/officeDocument/2006/relationships/tags" Target="../tags/tag22.xml"/><Relationship Id="rId1" Type="http://schemas.openxmlformats.org/officeDocument/2006/relationships/tags" Target="../tags/tag21.xml"/><Relationship Id="rId6" Type="http://schemas.openxmlformats.org/officeDocument/2006/relationships/image" Target="../media/image1.emf"/><Relationship Id="rId5" Type="http://schemas.openxmlformats.org/officeDocument/2006/relationships/oleObject" Target="../embeddings/oleObject5.bin"/><Relationship Id="rId4"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tags" Target="../tags/tag26.xml"/><Relationship Id="rId2" Type="http://schemas.openxmlformats.org/officeDocument/2006/relationships/tags" Target="../tags/tag25.xml"/><Relationship Id="rId1" Type="http://schemas.openxmlformats.org/officeDocument/2006/relationships/tags" Target="../tags/tag24.xml"/><Relationship Id="rId6" Type="http://schemas.openxmlformats.org/officeDocument/2006/relationships/image" Target="../media/image1.emf"/><Relationship Id="rId5" Type="http://schemas.openxmlformats.org/officeDocument/2006/relationships/oleObject" Target="../embeddings/oleObject6.bin"/><Relationship Id="rId4"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7.xml"/></Relationships>
</file>

<file path=ppt/slideLayouts/_rels/slideLayout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6.xml"/></Relationships>
</file>

<file path=ppt/slideLayouts/_rels/slideLayout3.xml.rels><?xml version="1.0" encoding="UTF-8" standalone="yes"?>
<Relationships xmlns="http://schemas.openxmlformats.org/package/2006/relationships"><Relationship Id="rId3" Type="http://schemas.openxmlformats.org/officeDocument/2006/relationships/tags" Target="../tags/tag9.xml"/><Relationship Id="rId2" Type="http://schemas.openxmlformats.org/officeDocument/2006/relationships/tags" Target="../tags/tag8.xml"/><Relationship Id="rId1" Type="http://schemas.openxmlformats.org/officeDocument/2006/relationships/tags" Target="../tags/tag7.xml"/><Relationship Id="rId6" Type="http://schemas.openxmlformats.org/officeDocument/2006/relationships/image" Target="../media/image1.emf"/><Relationship Id="rId5" Type="http://schemas.openxmlformats.org/officeDocument/2006/relationships/oleObject" Target="../embeddings/oleObject2.bin"/><Relationship Id="rId4"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0.xml"/></Relationships>
</file>

<file path=ppt/slideLayouts/_rels/slideLayout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1.xml"/></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2.xml"/></Relationships>
</file>

<file path=ppt/slideLayouts/_rels/slideLayout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3.xml"/></Relationships>
</file>

<file path=ppt/slideLayouts/_rels/slideLayout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4.xml"/></Relationships>
</file>

<file path=ppt/slideLayouts/_rels/slideLayout9.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16.xml"/><Relationship Id="rId1" Type="http://schemas.openxmlformats.org/officeDocument/2006/relationships/tags" Target="../tags/tag15.xml"/><Relationship Id="rId5" Type="http://schemas.openxmlformats.org/officeDocument/2006/relationships/image" Target="../media/image1.emf"/><Relationship Id="rId4" Type="http://schemas.openxmlformats.org/officeDocument/2006/relationships/oleObject" Target="../embeddings/oleObject3.bin"/></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solidFill>
          <a:srgbClr val="006BB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C48CFB-3162-47D6-9067-FBE7C5CE61A1}"/>
              </a:ext>
            </a:extLst>
          </p:cNvPr>
          <p:cNvSpPr>
            <a:spLocks noGrp="1"/>
          </p:cNvSpPr>
          <p:nvPr>
            <p:ph type="ctrTitle" hasCustomPrompt="1"/>
          </p:nvPr>
        </p:nvSpPr>
        <p:spPr>
          <a:xfrm>
            <a:off x="736599" y="792090"/>
            <a:ext cx="10468145" cy="2705659"/>
          </a:xfrm>
        </p:spPr>
        <p:txBody>
          <a:bodyPr anchor="t">
            <a:normAutofit/>
          </a:bodyPr>
          <a:lstStyle>
            <a:lvl1pPr algn="l">
              <a:defRPr sz="3600" b="1">
                <a:solidFill>
                  <a:schemeClr val="bg1"/>
                </a:solidFill>
                <a:latin typeface="Arial" panose="020B0604020202020204" pitchFamily="34" charset="0"/>
                <a:cs typeface="Arial" panose="020B0604020202020204" pitchFamily="34" charset="0"/>
              </a:defRPr>
            </a:lvl1pPr>
          </a:lstStyle>
          <a:p>
            <a:r>
              <a:rPr lang="en-US" dirty="0"/>
              <a:t>Poster title</a:t>
            </a:r>
          </a:p>
        </p:txBody>
      </p:sp>
      <p:sp>
        <p:nvSpPr>
          <p:cNvPr id="6" name="Slide Number Placeholder 5">
            <a:extLst>
              <a:ext uri="{FF2B5EF4-FFF2-40B4-BE49-F238E27FC236}">
                <a16:creationId xmlns:a16="http://schemas.microsoft.com/office/drawing/2014/main" id="{8C70C20D-D1D4-4FC2-A3EB-11693DAF168E}"/>
              </a:ext>
            </a:extLst>
          </p:cNvPr>
          <p:cNvSpPr>
            <a:spLocks noGrp="1"/>
          </p:cNvSpPr>
          <p:nvPr>
            <p:ph type="sldNum" sz="quarter" idx="12"/>
          </p:nvPr>
        </p:nvSpPr>
        <p:spPr/>
        <p:txBody>
          <a:bodyPr/>
          <a:lstStyle>
            <a:lvl1pPr>
              <a:defRPr>
                <a:solidFill>
                  <a:schemeClr val="bg1"/>
                </a:solidFill>
              </a:defRPr>
            </a:lvl1pPr>
          </a:lstStyle>
          <a:p>
            <a:fld id="{DA69A137-6BDB-47B4-8B9B-30BE2E63C07B}" type="slidenum">
              <a:rPr lang="en-US" smtClean="0"/>
              <a:pPr/>
              <a:t>‹#›</a:t>
            </a:fld>
            <a:endParaRPr lang="en-US"/>
          </a:p>
        </p:txBody>
      </p:sp>
      <p:cxnSp>
        <p:nvCxnSpPr>
          <p:cNvPr id="10" name="Straight Connector 9">
            <a:extLst>
              <a:ext uri="{FF2B5EF4-FFF2-40B4-BE49-F238E27FC236}">
                <a16:creationId xmlns:a16="http://schemas.microsoft.com/office/drawing/2014/main" id="{3CFFDBF9-7C79-4E50-889D-8163AF7FAB05}"/>
              </a:ext>
            </a:extLst>
          </p:cNvPr>
          <p:cNvCxnSpPr>
            <a:cxnSpLocks/>
          </p:cNvCxnSpPr>
          <p:nvPr userDrawn="1"/>
        </p:nvCxnSpPr>
        <p:spPr>
          <a:xfrm>
            <a:off x="735442" y="3623328"/>
            <a:ext cx="10468723" cy="0"/>
          </a:xfrm>
          <a:prstGeom prst="line">
            <a:avLst/>
          </a:prstGeom>
          <a:ln w="15875">
            <a:solidFill>
              <a:schemeClr val="bg1"/>
            </a:solidFill>
          </a:ln>
        </p:spPr>
        <p:style>
          <a:lnRef idx="1">
            <a:schemeClr val="accent1"/>
          </a:lnRef>
          <a:fillRef idx="0">
            <a:schemeClr val="accent1"/>
          </a:fillRef>
          <a:effectRef idx="0">
            <a:schemeClr val="accent1"/>
          </a:effectRef>
          <a:fontRef idx="minor">
            <a:schemeClr val="tx1"/>
          </a:fontRef>
        </p:style>
      </p:cxnSp>
      <p:sp>
        <p:nvSpPr>
          <p:cNvPr id="12" name="Text Placeholder 11">
            <a:extLst>
              <a:ext uri="{FF2B5EF4-FFF2-40B4-BE49-F238E27FC236}">
                <a16:creationId xmlns:a16="http://schemas.microsoft.com/office/drawing/2014/main" id="{0026177E-64E8-4D53-896A-20DD500D929E}"/>
              </a:ext>
            </a:extLst>
          </p:cNvPr>
          <p:cNvSpPr>
            <a:spLocks noGrp="1"/>
          </p:cNvSpPr>
          <p:nvPr>
            <p:ph type="body" sz="quarter" idx="13" hasCustomPrompt="1"/>
          </p:nvPr>
        </p:nvSpPr>
        <p:spPr>
          <a:xfrm>
            <a:off x="736021" y="3748900"/>
            <a:ext cx="10468144" cy="1188851"/>
          </a:xfrm>
        </p:spPr>
        <p:txBody>
          <a:bodyPr>
            <a:normAutofit/>
          </a:bodyPr>
          <a:lstStyle>
            <a:lvl1pPr marL="0" indent="0">
              <a:buFontTx/>
              <a:buNone/>
              <a:defRPr sz="2000">
                <a:solidFill>
                  <a:schemeClr val="bg1"/>
                </a:solidFill>
                <a:latin typeface="Arial" panose="020B0604020202020204" pitchFamily="34" charset="0"/>
                <a:cs typeface="Arial" panose="020B0604020202020204" pitchFamily="34" charset="0"/>
              </a:defRPr>
            </a:lvl1pPr>
            <a:lvl2pPr marL="457200" indent="0">
              <a:buFontTx/>
              <a:buNone/>
              <a:defRPr sz="1200">
                <a:solidFill>
                  <a:schemeClr val="bg1"/>
                </a:solidFill>
                <a:latin typeface="Arial" panose="020B0604020202020204" pitchFamily="34" charset="0"/>
                <a:cs typeface="Arial" panose="020B0604020202020204" pitchFamily="34" charset="0"/>
              </a:defRPr>
            </a:lvl2pPr>
            <a:lvl3pPr marL="914400" indent="0">
              <a:buFontTx/>
              <a:buNone/>
              <a:defRPr sz="1200">
                <a:solidFill>
                  <a:schemeClr val="bg1"/>
                </a:solidFill>
                <a:latin typeface="Arial" panose="020B0604020202020204" pitchFamily="34" charset="0"/>
                <a:cs typeface="Arial" panose="020B0604020202020204" pitchFamily="34" charset="0"/>
              </a:defRPr>
            </a:lvl3pPr>
            <a:lvl4pPr marL="1371600" indent="0">
              <a:buFontTx/>
              <a:buNone/>
              <a:defRPr sz="1200">
                <a:solidFill>
                  <a:schemeClr val="bg1"/>
                </a:solidFill>
                <a:latin typeface="Arial" panose="020B0604020202020204" pitchFamily="34" charset="0"/>
                <a:cs typeface="Arial" panose="020B0604020202020204" pitchFamily="34" charset="0"/>
              </a:defRPr>
            </a:lvl4pPr>
            <a:lvl5pPr marL="1828800" indent="0">
              <a:buFontTx/>
              <a:buNone/>
              <a:defRPr sz="1200">
                <a:solidFill>
                  <a:schemeClr val="bg1"/>
                </a:solidFill>
                <a:latin typeface="Arial" panose="020B0604020202020204" pitchFamily="34" charset="0"/>
                <a:cs typeface="Arial" panose="020B0604020202020204" pitchFamily="34" charset="0"/>
              </a:defRPr>
            </a:lvl5pPr>
          </a:lstStyle>
          <a:p>
            <a:pPr lvl="0"/>
            <a:r>
              <a:rPr lang="en-US" dirty="0"/>
              <a:t>Authors</a:t>
            </a:r>
          </a:p>
        </p:txBody>
      </p:sp>
      <p:sp>
        <p:nvSpPr>
          <p:cNvPr id="13" name="Text Placeholder 11">
            <a:extLst>
              <a:ext uri="{FF2B5EF4-FFF2-40B4-BE49-F238E27FC236}">
                <a16:creationId xmlns:a16="http://schemas.microsoft.com/office/drawing/2014/main" id="{ED2BAAFB-40EC-4695-B453-1BA623A7D48B}"/>
              </a:ext>
            </a:extLst>
          </p:cNvPr>
          <p:cNvSpPr>
            <a:spLocks noGrp="1"/>
          </p:cNvSpPr>
          <p:nvPr>
            <p:ph type="body" sz="quarter" idx="14" hasCustomPrompt="1"/>
          </p:nvPr>
        </p:nvSpPr>
        <p:spPr>
          <a:xfrm>
            <a:off x="736021" y="5063322"/>
            <a:ext cx="10468144" cy="1141218"/>
          </a:xfrm>
        </p:spPr>
        <p:txBody>
          <a:bodyPr>
            <a:normAutofit/>
          </a:bodyPr>
          <a:lstStyle>
            <a:lvl1pPr marL="0" indent="0">
              <a:buFontTx/>
              <a:buNone/>
              <a:defRPr sz="1400">
                <a:solidFill>
                  <a:schemeClr val="bg1"/>
                </a:solidFill>
                <a:latin typeface="Arial" panose="020B0604020202020204" pitchFamily="34" charset="0"/>
                <a:cs typeface="Arial" panose="020B0604020202020204" pitchFamily="34" charset="0"/>
              </a:defRPr>
            </a:lvl1pPr>
            <a:lvl2pPr marL="457200" indent="0">
              <a:buFontTx/>
              <a:buNone/>
              <a:defRPr sz="1200">
                <a:solidFill>
                  <a:schemeClr val="bg1"/>
                </a:solidFill>
                <a:latin typeface="Arial" panose="020B0604020202020204" pitchFamily="34" charset="0"/>
                <a:cs typeface="Arial" panose="020B0604020202020204" pitchFamily="34" charset="0"/>
              </a:defRPr>
            </a:lvl2pPr>
            <a:lvl3pPr marL="914400" indent="0">
              <a:buFontTx/>
              <a:buNone/>
              <a:defRPr sz="1200">
                <a:solidFill>
                  <a:schemeClr val="bg1"/>
                </a:solidFill>
                <a:latin typeface="Arial" panose="020B0604020202020204" pitchFamily="34" charset="0"/>
                <a:cs typeface="Arial" panose="020B0604020202020204" pitchFamily="34" charset="0"/>
              </a:defRPr>
            </a:lvl3pPr>
            <a:lvl4pPr marL="1371600" indent="0">
              <a:buFontTx/>
              <a:buNone/>
              <a:defRPr sz="1200">
                <a:solidFill>
                  <a:schemeClr val="bg1"/>
                </a:solidFill>
                <a:latin typeface="Arial" panose="020B0604020202020204" pitchFamily="34" charset="0"/>
                <a:cs typeface="Arial" panose="020B0604020202020204" pitchFamily="34" charset="0"/>
              </a:defRPr>
            </a:lvl4pPr>
            <a:lvl5pPr marL="1828800" indent="0">
              <a:buFontTx/>
              <a:buNone/>
              <a:defRPr sz="1200">
                <a:solidFill>
                  <a:schemeClr val="bg1"/>
                </a:solidFill>
                <a:latin typeface="Arial" panose="020B0604020202020204" pitchFamily="34" charset="0"/>
                <a:cs typeface="Arial" panose="020B0604020202020204" pitchFamily="34" charset="0"/>
              </a:defRPr>
            </a:lvl5pPr>
          </a:lstStyle>
          <a:p>
            <a:pPr lvl="0"/>
            <a:r>
              <a:rPr lang="en-US" dirty="0"/>
              <a:t>Institutions</a:t>
            </a:r>
          </a:p>
        </p:txBody>
      </p:sp>
      <p:sp>
        <p:nvSpPr>
          <p:cNvPr id="8" name="Text Placeholder 11">
            <a:extLst>
              <a:ext uri="{FF2B5EF4-FFF2-40B4-BE49-F238E27FC236}">
                <a16:creationId xmlns:a16="http://schemas.microsoft.com/office/drawing/2014/main" id="{19C0E15F-7372-4481-BC18-BE0081563195}"/>
              </a:ext>
            </a:extLst>
          </p:cNvPr>
          <p:cNvSpPr>
            <a:spLocks noGrp="1"/>
          </p:cNvSpPr>
          <p:nvPr>
            <p:ph type="body" sz="quarter" idx="15" hasCustomPrompt="1"/>
          </p:nvPr>
        </p:nvSpPr>
        <p:spPr>
          <a:xfrm>
            <a:off x="0" y="1"/>
            <a:ext cx="1404851" cy="482138"/>
          </a:xfrm>
        </p:spPr>
        <p:txBody>
          <a:bodyPr anchor="ctr">
            <a:normAutofit/>
          </a:bodyPr>
          <a:lstStyle>
            <a:lvl1pPr marL="0" indent="0">
              <a:buFontTx/>
              <a:buNone/>
              <a:defRPr sz="1400">
                <a:solidFill>
                  <a:schemeClr val="bg1"/>
                </a:solidFill>
                <a:latin typeface="Arial" panose="020B0604020202020204" pitchFamily="34" charset="0"/>
                <a:cs typeface="Arial" panose="020B0604020202020204" pitchFamily="34" charset="0"/>
              </a:defRPr>
            </a:lvl1pPr>
            <a:lvl2pPr marL="457200" indent="0">
              <a:buFontTx/>
              <a:buNone/>
              <a:defRPr sz="1200">
                <a:solidFill>
                  <a:schemeClr val="bg1"/>
                </a:solidFill>
                <a:latin typeface="Arial" panose="020B0604020202020204" pitchFamily="34" charset="0"/>
                <a:cs typeface="Arial" panose="020B0604020202020204" pitchFamily="34" charset="0"/>
              </a:defRPr>
            </a:lvl2pPr>
            <a:lvl3pPr marL="914400" indent="0">
              <a:buFontTx/>
              <a:buNone/>
              <a:defRPr sz="1200">
                <a:solidFill>
                  <a:schemeClr val="bg1"/>
                </a:solidFill>
                <a:latin typeface="Arial" panose="020B0604020202020204" pitchFamily="34" charset="0"/>
                <a:cs typeface="Arial" panose="020B0604020202020204" pitchFamily="34" charset="0"/>
              </a:defRPr>
            </a:lvl3pPr>
            <a:lvl4pPr marL="1371600" indent="0">
              <a:buFontTx/>
              <a:buNone/>
              <a:defRPr sz="1200">
                <a:solidFill>
                  <a:schemeClr val="bg1"/>
                </a:solidFill>
                <a:latin typeface="Arial" panose="020B0604020202020204" pitchFamily="34" charset="0"/>
                <a:cs typeface="Arial" panose="020B0604020202020204" pitchFamily="34" charset="0"/>
              </a:defRPr>
            </a:lvl4pPr>
            <a:lvl5pPr marL="1828800" indent="0">
              <a:buFontTx/>
              <a:buNone/>
              <a:defRPr sz="1200">
                <a:solidFill>
                  <a:schemeClr val="bg1"/>
                </a:solidFill>
                <a:latin typeface="Arial" panose="020B0604020202020204" pitchFamily="34" charset="0"/>
                <a:cs typeface="Arial" panose="020B0604020202020204" pitchFamily="34" charset="0"/>
              </a:defRPr>
            </a:lvl5pPr>
          </a:lstStyle>
          <a:p>
            <a:pPr lvl="0"/>
            <a:r>
              <a:rPr lang="en-US" dirty="0"/>
              <a:t>Poster </a:t>
            </a:r>
            <a:r>
              <a:rPr lang="en-US" dirty="0" err="1"/>
              <a:t>xxxx</a:t>
            </a:r>
            <a:endParaRPr lang="en-US" dirty="0"/>
          </a:p>
        </p:txBody>
      </p:sp>
      <p:sp>
        <p:nvSpPr>
          <p:cNvPr id="9" name="Text Placeholder 11">
            <a:extLst>
              <a:ext uri="{FF2B5EF4-FFF2-40B4-BE49-F238E27FC236}">
                <a16:creationId xmlns:a16="http://schemas.microsoft.com/office/drawing/2014/main" id="{3F438E9D-C0DC-4D03-9592-402770D297BA}"/>
              </a:ext>
            </a:extLst>
          </p:cNvPr>
          <p:cNvSpPr>
            <a:spLocks noGrp="1"/>
          </p:cNvSpPr>
          <p:nvPr>
            <p:ph type="body" sz="quarter" idx="16" hasCustomPrompt="1"/>
          </p:nvPr>
        </p:nvSpPr>
        <p:spPr>
          <a:xfrm>
            <a:off x="9243755" y="1"/>
            <a:ext cx="2442094" cy="482138"/>
          </a:xfrm>
        </p:spPr>
        <p:txBody>
          <a:bodyPr anchor="ctr">
            <a:normAutofit/>
          </a:bodyPr>
          <a:lstStyle>
            <a:lvl1pPr marL="0" indent="0" algn="r">
              <a:buFontTx/>
              <a:buNone/>
              <a:defRPr sz="1400">
                <a:solidFill>
                  <a:schemeClr val="bg1"/>
                </a:solidFill>
                <a:latin typeface="Arial" panose="020B0604020202020204" pitchFamily="34" charset="0"/>
                <a:cs typeface="Arial" panose="020B0604020202020204" pitchFamily="34" charset="0"/>
              </a:defRPr>
            </a:lvl1pPr>
            <a:lvl2pPr marL="457200" indent="0">
              <a:buFontTx/>
              <a:buNone/>
              <a:defRPr sz="1200">
                <a:solidFill>
                  <a:schemeClr val="bg1"/>
                </a:solidFill>
                <a:latin typeface="Arial" panose="020B0604020202020204" pitchFamily="34" charset="0"/>
                <a:cs typeface="Arial" panose="020B0604020202020204" pitchFamily="34" charset="0"/>
              </a:defRPr>
            </a:lvl2pPr>
            <a:lvl3pPr marL="914400" indent="0">
              <a:buFontTx/>
              <a:buNone/>
              <a:defRPr sz="1200">
                <a:solidFill>
                  <a:schemeClr val="bg1"/>
                </a:solidFill>
                <a:latin typeface="Arial" panose="020B0604020202020204" pitchFamily="34" charset="0"/>
                <a:cs typeface="Arial" panose="020B0604020202020204" pitchFamily="34" charset="0"/>
              </a:defRPr>
            </a:lvl3pPr>
            <a:lvl4pPr marL="1371600" indent="0">
              <a:buFontTx/>
              <a:buNone/>
              <a:defRPr sz="1200">
                <a:solidFill>
                  <a:schemeClr val="bg1"/>
                </a:solidFill>
                <a:latin typeface="Arial" panose="020B0604020202020204" pitchFamily="34" charset="0"/>
                <a:cs typeface="Arial" panose="020B0604020202020204" pitchFamily="34" charset="0"/>
              </a:defRPr>
            </a:lvl4pPr>
            <a:lvl5pPr marL="1828800" indent="0">
              <a:buFontTx/>
              <a:buNone/>
              <a:defRPr sz="1200">
                <a:solidFill>
                  <a:schemeClr val="bg1"/>
                </a:solidFill>
                <a:latin typeface="Arial" panose="020B0604020202020204" pitchFamily="34" charset="0"/>
                <a:cs typeface="Arial" panose="020B0604020202020204" pitchFamily="34" charset="0"/>
              </a:defRPr>
            </a:lvl5pPr>
          </a:lstStyle>
          <a:p>
            <a:pPr lvl="0"/>
            <a:r>
              <a:rPr lang="en-US" dirty="0"/>
              <a:t>Presenting author name and email address</a:t>
            </a:r>
          </a:p>
        </p:txBody>
      </p:sp>
      <p:grpSp>
        <p:nvGrpSpPr>
          <p:cNvPr id="11" name="Group 10">
            <a:extLst>
              <a:ext uri="{FF2B5EF4-FFF2-40B4-BE49-F238E27FC236}">
                <a16:creationId xmlns:a16="http://schemas.microsoft.com/office/drawing/2014/main" id="{676421E8-735A-4517-9F27-F0A8AA5F6E83}"/>
              </a:ext>
            </a:extLst>
          </p:cNvPr>
          <p:cNvGrpSpPr/>
          <p:nvPr userDrawn="1"/>
        </p:nvGrpSpPr>
        <p:grpSpPr>
          <a:xfrm>
            <a:off x="11777518" y="96752"/>
            <a:ext cx="288636" cy="288636"/>
            <a:chOff x="323851" y="619793"/>
            <a:chExt cx="288636" cy="288636"/>
          </a:xfrm>
        </p:grpSpPr>
        <p:sp>
          <p:nvSpPr>
            <p:cNvPr id="14" name="Freeform: Shape 13">
              <a:extLst>
                <a:ext uri="{FF2B5EF4-FFF2-40B4-BE49-F238E27FC236}">
                  <a16:creationId xmlns:a16="http://schemas.microsoft.com/office/drawing/2014/main" id="{C1304B80-BD37-4556-9DB6-D9D85C81EA6B}"/>
                </a:ext>
              </a:extLst>
            </p:cNvPr>
            <p:cNvSpPr/>
            <p:nvPr/>
          </p:nvSpPr>
          <p:spPr>
            <a:xfrm>
              <a:off x="323851" y="619793"/>
              <a:ext cx="288636" cy="288636"/>
            </a:xfrm>
            <a:custGeom>
              <a:avLst/>
              <a:gdLst>
                <a:gd name="connsiteX0" fmla="*/ 62459 w 288636"/>
                <a:gd name="connsiteY0" fmla="*/ 148401 h 288636"/>
                <a:gd name="connsiteX1" fmla="*/ 62932 w 288636"/>
                <a:gd name="connsiteY1" fmla="*/ 150767 h 288636"/>
                <a:gd name="connsiteX2" fmla="*/ 62459 w 288636"/>
                <a:gd name="connsiteY2" fmla="*/ 148401 h 288636"/>
                <a:gd name="connsiteX3" fmla="*/ 165138 w 288636"/>
                <a:gd name="connsiteY3" fmla="*/ 24429 h 288636"/>
                <a:gd name="connsiteX4" fmla="*/ 164191 w 288636"/>
                <a:gd name="connsiteY4" fmla="*/ 23483 h 288636"/>
                <a:gd name="connsiteX5" fmla="*/ 152362 w 288636"/>
                <a:gd name="connsiteY5" fmla="*/ 14493 h 288636"/>
                <a:gd name="connsiteX6" fmla="*/ 138640 w 288636"/>
                <a:gd name="connsiteY6" fmla="*/ 15439 h 288636"/>
                <a:gd name="connsiteX7" fmla="*/ 130123 w 288636"/>
                <a:gd name="connsiteY7" fmla="*/ 22063 h 288636"/>
                <a:gd name="connsiteX8" fmla="*/ 126338 w 288636"/>
                <a:gd name="connsiteY8" fmla="*/ 24429 h 288636"/>
                <a:gd name="connsiteX9" fmla="*/ 165138 w 288636"/>
                <a:gd name="connsiteY9" fmla="*/ 24429 h 288636"/>
                <a:gd name="connsiteX10" fmla="*/ 255041 w 288636"/>
                <a:gd name="connsiteY10" fmla="*/ 124742 h 288636"/>
                <a:gd name="connsiteX11" fmla="*/ 257407 w 288636"/>
                <a:gd name="connsiteY11" fmla="*/ 123796 h 288636"/>
                <a:gd name="connsiteX12" fmla="*/ 273968 w 288636"/>
                <a:gd name="connsiteY12" fmla="*/ 111020 h 288636"/>
                <a:gd name="connsiteX13" fmla="*/ 273968 w 288636"/>
                <a:gd name="connsiteY13" fmla="*/ 108181 h 288636"/>
                <a:gd name="connsiteX14" fmla="*/ 256934 w 288636"/>
                <a:gd name="connsiteY14" fmla="*/ 94932 h 288636"/>
                <a:gd name="connsiteX15" fmla="*/ 255041 w 288636"/>
                <a:gd name="connsiteY15" fmla="*/ 93986 h 288636"/>
                <a:gd name="connsiteX16" fmla="*/ 255041 w 288636"/>
                <a:gd name="connsiteY16" fmla="*/ 124742 h 288636"/>
                <a:gd name="connsiteX17" fmla="*/ 36908 w 288636"/>
                <a:gd name="connsiteY17" fmla="*/ 93986 h 288636"/>
                <a:gd name="connsiteX18" fmla="*/ 35015 w 288636"/>
                <a:gd name="connsiteY18" fmla="*/ 95405 h 288636"/>
                <a:gd name="connsiteX19" fmla="*/ 23659 w 288636"/>
                <a:gd name="connsiteY19" fmla="*/ 104396 h 288636"/>
                <a:gd name="connsiteX20" fmla="*/ 17507 w 288636"/>
                <a:gd name="connsiteY20" fmla="*/ 109127 h 288636"/>
                <a:gd name="connsiteX21" fmla="*/ 17507 w 288636"/>
                <a:gd name="connsiteY21" fmla="*/ 111493 h 288636"/>
                <a:gd name="connsiteX22" fmla="*/ 20346 w 288636"/>
                <a:gd name="connsiteY22" fmla="*/ 113386 h 288636"/>
                <a:gd name="connsiteX23" fmla="*/ 35015 w 288636"/>
                <a:gd name="connsiteY23" fmla="*/ 124742 h 288636"/>
                <a:gd name="connsiteX24" fmla="*/ 37381 w 288636"/>
                <a:gd name="connsiteY24" fmla="*/ 125689 h 288636"/>
                <a:gd name="connsiteX25" fmla="*/ 37381 w 288636"/>
                <a:gd name="connsiteY25" fmla="*/ 93986 h 288636"/>
                <a:gd name="connsiteX26" fmla="*/ 12303 w 288636"/>
                <a:gd name="connsiteY26" fmla="*/ 122376 h 288636"/>
                <a:gd name="connsiteX27" fmla="*/ 11829 w 288636"/>
                <a:gd name="connsiteY27" fmla="*/ 123796 h 288636"/>
                <a:gd name="connsiteX28" fmla="*/ 12303 w 288636"/>
                <a:gd name="connsiteY28" fmla="*/ 140357 h 288636"/>
                <a:gd name="connsiteX29" fmla="*/ 12303 w 288636"/>
                <a:gd name="connsiteY29" fmla="*/ 141776 h 288636"/>
                <a:gd name="connsiteX30" fmla="*/ 11829 w 288636"/>
                <a:gd name="connsiteY30" fmla="*/ 181996 h 288636"/>
                <a:gd name="connsiteX31" fmla="*/ 11829 w 288636"/>
                <a:gd name="connsiteY31" fmla="*/ 265275 h 288636"/>
                <a:gd name="connsiteX32" fmla="*/ 12303 w 288636"/>
                <a:gd name="connsiteY32" fmla="*/ 270953 h 288636"/>
                <a:gd name="connsiteX33" fmla="*/ 14668 w 288636"/>
                <a:gd name="connsiteY33" fmla="*/ 271899 h 288636"/>
                <a:gd name="connsiteX34" fmla="*/ 26971 w 288636"/>
                <a:gd name="connsiteY34" fmla="*/ 262436 h 288636"/>
                <a:gd name="connsiteX35" fmla="*/ 48264 w 288636"/>
                <a:gd name="connsiteY35" fmla="*/ 245875 h 288636"/>
                <a:gd name="connsiteX36" fmla="*/ 62459 w 288636"/>
                <a:gd name="connsiteY36" fmla="*/ 234519 h 288636"/>
                <a:gd name="connsiteX37" fmla="*/ 91323 w 288636"/>
                <a:gd name="connsiteY37" fmla="*/ 212279 h 288636"/>
                <a:gd name="connsiteX38" fmla="*/ 108830 w 288636"/>
                <a:gd name="connsiteY38" fmla="*/ 199031 h 288636"/>
                <a:gd name="connsiteX39" fmla="*/ 109776 w 288636"/>
                <a:gd name="connsiteY39" fmla="*/ 197611 h 288636"/>
                <a:gd name="connsiteX40" fmla="*/ 90376 w 288636"/>
                <a:gd name="connsiteY40" fmla="*/ 182469 h 288636"/>
                <a:gd name="connsiteX41" fmla="*/ 70503 w 288636"/>
                <a:gd name="connsiteY41" fmla="*/ 167328 h 288636"/>
                <a:gd name="connsiteX42" fmla="*/ 51103 w 288636"/>
                <a:gd name="connsiteY42" fmla="*/ 152186 h 288636"/>
                <a:gd name="connsiteX43" fmla="*/ 31703 w 288636"/>
                <a:gd name="connsiteY43" fmla="*/ 137045 h 288636"/>
                <a:gd name="connsiteX44" fmla="*/ 12303 w 288636"/>
                <a:gd name="connsiteY44" fmla="*/ 122376 h 288636"/>
                <a:gd name="connsiteX45" fmla="*/ 181226 w 288636"/>
                <a:gd name="connsiteY45" fmla="*/ 198084 h 288636"/>
                <a:gd name="connsiteX46" fmla="*/ 278226 w 288636"/>
                <a:gd name="connsiteY46" fmla="*/ 272846 h 288636"/>
                <a:gd name="connsiteX47" fmla="*/ 279173 w 288636"/>
                <a:gd name="connsiteY47" fmla="*/ 270953 h 288636"/>
                <a:gd name="connsiteX48" fmla="*/ 279646 w 288636"/>
                <a:gd name="connsiteY48" fmla="*/ 266694 h 288636"/>
                <a:gd name="connsiteX49" fmla="*/ 279646 w 288636"/>
                <a:gd name="connsiteY49" fmla="*/ 180104 h 288636"/>
                <a:gd name="connsiteX50" fmla="*/ 279173 w 288636"/>
                <a:gd name="connsiteY50" fmla="*/ 171586 h 288636"/>
                <a:gd name="connsiteX51" fmla="*/ 279173 w 288636"/>
                <a:gd name="connsiteY51" fmla="*/ 170640 h 288636"/>
                <a:gd name="connsiteX52" fmla="*/ 279173 w 288636"/>
                <a:gd name="connsiteY52" fmla="*/ 139411 h 288636"/>
                <a:gd name="connsiteX53" fmla="*/ 279646 w 288636"/>
                <a:gd name="connsiteY53" fmla="*/ 134206 h 288636"/>
                <a:gd name="connsiteX54" fmla="*/ 279646 w 288636"/>
                <a:gd name="connsiteY54" fmla="*/ 123796 h 288636"/>
                <a:gd name="connsiteX55" fmla="*/ 279173 w 288636"/>
                <a:gd name="connsiteY55" fmla="*/ 122376 h 288636"/>
                <a:gd name="connsiteX56" fmla="*/ 181226 w 288636"/>
                <a:gd name="connsiteY56" fmla="*/ 198084 h 288636"/>
                <a:gd name="connsiteX57" fmla="*/ 267343 w 288636"/>
                <a:gd name="connsiteY57" fmla="*/ 279470 h 288636"/>
                <a:gd name="connsiteX58" fmla="*/ 266397 w 288636"/>
                <a:gd name="connsiteY58" fmla="*/ 278524 h 288636"/>
                <a:gd name="connsiteX59" fmla="*/ 258826 w 288636"/>
                <a:gd name="connsiteY59" fmla="*/ 272373 h 288636"/>
                <a:gd name="connsiteX60" fmla="*/ 242738 w 288636"/>
                <a:gd name="connsiteY60" fmla="*/ 260070 h 288636"/>
                <a:gd name="connsiteX61" fmla="*/ 228070 w 288636"/>
                <a:gd name="connsiteY61" fmla="*/ 248241 h 288636"/>
                <a:gd name="connsiteX62" fmla="*/ 212455 w 288636"/>
                <a:gd name="connsiteY62" fmla="*/ 236411 h 288636"/>
                <a:gd name="connsiteX63" fmla="*/ 192109 w 288636"/>
                <a:gd name="connsiteY63" fmla="*/ 220323 h 288636"/>
                <a:gd name="connsiteX64" fmla="*/ 173655 w 288636"/>
                <a:gd name="connsiteY64" fmla="*/ 205655 h 288636"/>
                <a:gd name="connsiteX65" fmla="*/ 170816 w 288636"/>
                <a:gd name="connsiteY65" fmla="*/ 205655 h 288636"/>
                <a:gd name="connsiteX66" fmla="*/ 162299 w 288636"/>
                <a:gd name="connsiteY66" fmla="*/ 212279 h 288636"/>
                <a:gd name="connsiteX67" fmla="*/ 149050 w 288636"/>
                <a:gd name="connsiteY67" fmla="*/ 217958 h 288636"/>
                <a:gd name="connsiteX68" fmla="*/ 132489 w 288636"/>
                <a:gd name="connsiteY68" fmla="*/ 213699 h 288636"/>
                <a:gd name="connsiteX69" fmla="*/ 122079 w 288636"/>
                <a:gd name="connsiteY69" fmla="*/ 205655 h 288636"/>
                <a:gd name="connsiteX70" fmla="*/ 119713 w 288636"/>
                <a:gd name="connsiteY70" fmla="*/ 205655 h 288636"/>
                <a:gd name="connsiteX71" fmla="*/ 98420 w 288636"/>
                <a:gd name="connsiteY71" fmla="*/ 222216 h 288636"/>
                <a:gd name="connsiteX72" fmla="*/ 75235 w 288636"/>
                <a:gd name="connsiteY72" fmla="*/ 240197 h 288636"/>
                <a:gd name="connsiteX73" fmla="*/ 60093 w 288636"/>
                <a:gd name="connsiteY73" fmla="*/ 252026 h 288636"/>
                <a:gd name="connsiteX74" fmla="*/ 30756 w 288636"/>
                <a:gd name="connsiteY74" fmla="*/ 274738 h 288636"/>
                <a:gd name="connsiteX75" fmla="*/ 25551 w 288636"/>
                <a:gd name="connsiteY75" fmla="*/ 278997 h 288636"/>
                <a:gd name="connsiteX76" fmla="*/ 26498 w 288636"/>
                <a:gd name="connsiteY76" fmla="*/ 279943 h 288636"/>
                <a:gd name="connsiteX77" fmla="*/ 267343 w 288636"/>
                <a:gd name="connsiteY77" fmla="*/ 279470 h 288636"/>
                <a:gd name="connsiteX78" fmla="*/ 146211 w 288636"/>
                <a:gd name="connsiteY78" fmla="*/ 36732 h 288636"/>
                <a:gd name="connsiteX79" fmla="*/ 61513 w 288636"/>
                <a:gd name="connsiteY79" fmla="*/ 36732 h 288636"/>
                <a:gd name="connsiteX80" fmla="*/ 55835 w 288636"/>
                <a:gd name="connsiteY80" fmla="*/ 38151 h 288636"/>
                <a:gd name="connsiteX81" fmla="*/ 48737 w 288636"/>
                <a:gd name="connsiteY81" fmla="*/ 49507 h 288636"/>
                <a:gd name="connsiteX82" fmla="*/ 48737 w 288636"/>
                <a:gd name="connsiteY82" fmla="*/ 93986 h 288636"/>
                <a:gd name="connsiteX83" fmla="*/ 48737 w 288636"/>
                <a:gd name="connsiteY83" fmla="*/ 132786 h 288636"/>
                <a:gd name="connsiteX84" fmla="*/ 49683 w 288636"/>
                <a:gd name="connsiteY84" fmla="*/ 136098 h 288636"/>
                <a:gd name="connsiteX85" fmla="*/ 61986 w 288636"/>
                <a:gd name="connsiteY85" fmla="*/ 146035 h 288636"/>
                <a:gd name="connsiteX86" fmla="*/ 69083 w 288636"/>
                <a:gd name="connsiteY86" fmla="*/ 151240 h 288636"/>
                <a:gd name="connsiteX87" fmla="*/ 73815 w 288636"/>
                <a:gd name="connsiteY87" fmla="*/ 155025 h 288636"/>
                <a:gd name="connsiteX88" fmla="*/ 90376 w 288636"/>
                <a:gd name="connsiteY88" fmla="*/ 167328 h 288636"/>
                <a:gd name="connsiteX89" fmla="*/ 96054 w 288636"/>
                <a:gd name="connsiteY89" fmla="*/ 172060 h 288636"/>
                <a:gd name="connsiteX90" fmla="*/ 105991 w 288636"/>
                <a:gd name="connsiteY90" fmla="*/ 180104 h 288636"/>
                <a:gd name="connsiteX91" fmla="*/ 130123 w 288636"/>
                <a:gd name="connsiteY91" fmla="*/ 199031 h 288636"/>
                <a:gd name="connsiteX92" fmla="*/ 139586 w 288636"/>
                <a:gd name="connsiteY92" fmla="*/ 206128 h 288636"/>
                <a:gd name="connsiteX93" fmla="*/ 152362 w 288636"/>
                <a:gd name="connsiteY93" fmla="*/ 206128 h 288636"/>
                <a:gd name="connsiteX94" fmla="*/ 169396 w 288636"/>
                <a:gd name="connsiteY94" fmla="*/ 193352 h 288636"/>
                <a:gd name="connsiteX95" fmla="*/ 188797 w 288636"/>
                <a:gd name="connsiteY95" fmla="*/ 178684 h 288636"/>
                <a:gd name="connsiteX96" fmla="*/ 190216 w 288636"/>
                <a:gd name="connsiteY96" fmla="*/ 177265 h 288636"/>
                <a:gd name="connsiteX97" fmla="*/ 192582 w 288636"/>
                <a:gd name="connsiteY97" fmla="*/ 174899 h 288636"/>
                <a:gd name="connsiteX98" fmla="*/ 195894 w 288636"/>
                <a:gd name="connsiteY98" fmla="*/ 172533 h 288636"/>
                <a:gd name="connsiteX99" fmla="*/ 209616 w 288636"/>
                <a:gd name="connsiteY99" fmla="*/ 162123 h 288636"/>
                <a:gd name="connsiteX100" fmla="*/ 212928 w 288636"/>
                <a:gd name="connsiteY100" fmla="*/ 159284 h 288636"/>
                <a:gd name="connsiteX101" fmla="*/ 214821 w 288636"/>
                <a:gd name="connsiteY101" fmla="*/ 157391 h 288636"/>
                <a:gd name="connsiteX102" fmla="*/ 225231 w 288636"/>
                <a:gd name="connsiteY102" fmla="*/ 149820 h 288636"/>
                <a:gd name="connsiteX103" fmla="*/ 233275 w 288636"/>
                <a:gd name="connsiteY103" fmla="*/ 143669 h 288636"/>
                <a:gd name="connsiteX104" fmla="*/ 242265 w 288636"/>
                <a:gd name="connsiteY104" fmla="*/ 136572 h 288636"/>
                <a:gd name="connsiteX105" fmla="*/ 243685 w 288636"/>
                <a:gd name="connsiteY105" fmla="*/ 132786 h 288636"/>
                <a:gd name="connsiteX106" fmla="*/ 243685 w 288636"/>
                <a:gd name="connsiteY106" fmla="*/ 127581 h 288636"/>
                <a:gd name="connsiteX107" fmla="*/ 243685 w 288636"/>
                <a:gd name="connsiteY107" fmla="*/ 49507 h 288636"/>
                <a:gd name="connsiteX108" fmla="*/ 242265 w 288636"/>
                <a:gd name="connsiteY108" fmla="*/ 43829 h 288636"/>
                <a:gd name="connsiteX109" fmla="*/ 230909 w 288636"/>
                <a:gd name="connsiteY109" fmla="*/ 37205 h 288636"/>
                <a:gd name="connsiteX110" fmla="*/ 146211 w 288636"/>
                <a:gd name="connsiteY110" fmla="*/ 36732 h 288636"/>
                <a:gd name="connsiteX111" fmla="*/ 145264 w 288636"/>
                <a:gd name="connsiteY111" fmla="*/ 291773 h 288636"/>
                <a:gd name="connsiteX112" fmla="*/ 27917 w 288636"/>
                <a:gd name="connsiteY112" fmla="*/ 291773 h 288636"/>
                <a:gd name="connsiteX113" fmla="*/ 19400 w 288636"/>
                <a:gd name="connsiteY113" fmla="*/ 290826 h 288636"/>
                <a:gd name="connsiteX114" fmla="*/ 6151 w 288636"/>
                <a:gd name="connsiteY114" fmla="*/ 283256 h 288636"/>
                <a:gd name="connsiteX115" fmla="*/ 473 w 288636"/>
                <a:gd name="connsiteY115" fmla="*/ 266694 h 288636"/>
                <a:gd name="connsiteX116" fmla="*/ 473 w 288636"/>
                <a:gd name="connsiteY116" fmla="*/ 179630 h 288636"/>
                <a:gd name="connsiteX117" fmla="*/ 473 w 288636"/>
                <a:gd name="connsiteY117" fmla="*/ 150767 h 288636"/>
                <a:gd name="connsiteX118" fmla="*/ 473 w 288636"/>
                <a:gd name="connsiteY118" fmla="*/ 142723 h 288636"/>
                <a:gd name="connsiteX119" fmla="*/ 0 w 288636"/>
                <a:gd name="connsiteY119" fmla="*/ 135152 h 288636"/>
                <a:gd name="connsiteX120" fmla="*/ 473 w 288636"/>
                <a:gd name="connsiteY120" fmla="*/ 114332 h 288636"/>
                <a:gd name="connsiteX121" fmla="*/ 473 w 288636"/>
                <a:gd name="connsiteY121" fmla="*/ 109127 h 288636"/>
                <a:gd name="connsiteX122" fmla="*/ 2839 w 288636"/>
                <a:gd name="connsiteY122" fmla="*/ 104396 h 288636"/>
                <a:gd name="connsiteX123" fmla="*/ 20820 w 288636"/>
                <a:gd name="connsiteY123" fmla="*/ 90674 h 288636"/>
                <a:gd name="connsiteX124" fmla="*/ 34069 w 288636"/>
                <a:gd name="connsiteY124" fmla="*/ 80264 h 288636"/>
                <a:gd name="connsiteX125" fmla="*/ 36908 w 288636"/>
                <a:gd name="connsiteY125" fmla="*/ 75059 h 288636"/>
                <a:gd name="connsiteX126" fmla="*/ 36908 w 288636"/>
                <a:gd name="connsiteY126" fmla="*/ 48561 h 288636"/>
                <a:gd name="connsiteX127" fmla="*/ 53469 w 288636"/>
                <a:gd name="connsiteY127" fmla="*/ 25376 h 288636"/>
                <a:gd name="connsiteX128" fmla="*/ 61039 w 288636"/>
                <a:gd name="connsiteY128" fmla="*/ 23956 h 288636"/>
                <a:gd name="connsiteX129" fmla="*/ 103625 w 288636"/>
                <a:gd name="connsiteY129" fmla="*/ 23956 h 288636"/>
                <a:gd name="connsiteX130" fmla="*/ 107884 w 288636"/>
                <a:gd name="connsiteY130" fmla="*/ 22537 h 288636"/>
                <a:gd name="connsiteX131" fmla="*/ 130596 w 288636"/>
                <a:gd name="connsiteY131" fmla="*/ 5029 h 288636"/>
                <a:gd name="connsiteX132" fmla="*/ 159460 w 288636"/>
                <a:gd name="connsiteY132" fmla="*/ 4556 h 288636"/>
                <a:gd name="connsiteX133" fmla="*/ 177913 w 288636"/>
                <a:gd name="connsiteY133" fmla="*/ 18751 h 288636"/>
                <a:gd name="connsiteX134" fmla="*/ 184538 w 288636"/>
                <a:gd name="connsiteY134" fmla="*/ 23483 h 288636"/>
                <a:gd name="connsiteX135" fmla="*/ 187850 w 288636"/>
                <a:gd name="connsiteY135" fmla="*/ 24429 h 288636"/>
                <a:gd name="connsiteX136" fmla="*/ 230436 w 288636"/>
                <a:gd name="connsiteY136" fmla="*/ 24429 h 288636"/>
                <a:gd name="connsiteX137" fmla="*/ 243685 w 288636"/>
                <a:gd name="connsiteY137" fmla="*/ 28215 h 288636"/>
                <a:gd name="connsiteX138" fmla="*/ 255041 w 288636"/>
                <a:gd name="connsiteY138" fmla="*/ 48088 h 288636"/>
                <a:gd name="connsiteX139" fmla="*/ 255041 w 288636"/>
                <a:gd name="connsiteY139" fmla="*/ 75059 h 288636"/>
                <a:gd name="connsiteX140" fmla="*/ 257407 w 288636"/>
                <a:gd name="connsiteY140" fmla="*/ 80264 h 288636"/>
                <a:gd name="connsiteX141" fmla="*/ 272075 w 288636"/>
                <a:gd name="connsiteY141" fmla="*/ 91147 h 288636"/>
                <a:gd name="connsiteX142" fmla="*/ 283431 w 288636"/>
                <a:gd name="connsiteY142" fmla="*/ 100137 h 288636"/>
                <a:gd name="connsiteX143" fmla="*/ 287217 w 288636"/>
                <a:gd name="connsiteY143" fmla="*/ 103449 h 288636"/>
                <a:gd name="connsiteX144" fmla="*/ 291475 w 288636"/>
                <a:gd name="connsiteY144" fmla="*/ 111493 h 288636"/>
                <a:gd name="connsiteX145" fmla="*/ 291002 w 288636"/>
                <a:gd name="connsiteY145" fmla="*/ 130893 h 288636"/>
                <a:gd name="connsiteX146" fmla="*/ 291002 w 288636"/>
                <a:gd name="connsiteY146" fmla="*/ 131840 h 288636"/>
                <a:gd name="connsiteX147" fmla="*/ 291475 w 288636"/>
                <a:gd name="connsiteY147" fmla="*/ 138937 h 288636"/>
                <a:gd name="connsiteX148" fmla="*/ 291475 w 288636"/>
                <a:gd name="connsiteY148" fmla="*/ 155499 h 288636"/>
                <a:gd name="connsiteX149" fmla="*/ 291002 w 288636"/>
                <a:gd name="connsiteY149" fmla="*/ 165908 h 288636"/>
                <a:gd name="connsiteX150" fmla="*/ 291475 w 288636"/>
                <a:gd name="connsiteY150" fmla="*/ 173952 h 288636"/>
                <a:gd name="connsiteX151" fmla="*/ 291002 w 288636"/>
                <a:gd name="connsiteY151" fmla="*/ 177265 h 288636"/>
                <a:gd name="connsiteX152" fmla="*/ 291002 w 288636"/>
                <a:gd name="connsiteY152" fmla="*/ 178684 h 288636"/>
                <a:gd name="connsiteX153" fmla="*/ 291475 w 288636"/>
                <a:gd name="connsiteY153" fmla="*/ 184835 h 288636"/>
                <a:gd name="connsiteX154" fmla="*/ 291475 w 288636"/>
                <a:gd name="connsiteY154" fmla="*/ 267168 h 288636"/>
                <a:gd name="connsiteX155" fmla="*/ 282012 w 288636"/>
                <a:gd name="connsiteY155" fmla="*/ 287041 h 288636"/>
                <a:gd name="connsiteX156" fmla="*/ 266397 w 288636"/>
                <a:gd name="connsiteY156" fmla="*/ 292246 h 288636"/>
                <a:gd name="connsiteX157" fmla="*/ 235168 w 288636"/>
                <a:gd name="connsiteY157" fmla="*/ 292246 h 288636"/>
                <a:gd name="connsiteX158" fmla="*/ 145264 w 288636"/>
                <a:gd name="connsiteY158" fmla="*/ 292246 h 2886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Lst>
              <a:rect l="l" t="t" r="r" b="b"/>
              <a:pathLst>
                <a:path w="288636" h="288636">
                  <a:moveTo>
                    <a:pt x="62459" y="148401"/>
                  </a:moveTo>
                  <a:cubicBezTo>
                    <a:pt x="61513" y="149347"/>
                    <a:pt x="61513" y="149820"/>
                    <a:pt x="62932" y="150767"/>
                  </a:cubicBezTo>
                  <a:cubicBezTo>
                    <a:pt x="62459" y="149820"/>
                    <a:pt x="62459" y="149347"/>
                    <a:pt x="62459" y="148401"/>
                  </a:cubicBezTo>
                  <a:moveTo>
                    <a:pt x="165138" y="24429"/>
                  </a:moveTo>
                  <a:cubicBezTo>
                    <a:pt x="164665" y="23956"/>
                    <a:pt x="164665" y="23483"/>
                    <a:pt x="164191" y="23483"/>
                  </a:cubicBezTo>
                  <a:cubicBezTo>
                    <a:pt x="160406" y="20644"/>
                    <a:pt x="156147" y="17332"/>
                    <a:pt x="152362" y="14493"/>
                  </a:cubicBezTo>
                  <a:cubicBezTo>
                    <a:pt x="148577" y="11654"/>
                    <a:pt x="142425" y="12127"/>
                    <a:pt x="138640" y="15439"/>
                  </a:cubicBezTo>
                  <a:cubicBezTo>
                    <a:pt x="135801" y="17805"/>
                    <a:pt x="132962" y="19698"/>
                    <a:pt x="130123" y="22063"/>
                  </a:cubicBezTo>
                  <a:cubicBezTo>
                    <a:pt x="128703" y="22537"/>
                    <a:pt x="127757" y="23483"/>
                    <a:pt x="126338" y="24429"/>
                  </a:cubicBezTo>
                  <a:cubicBezTo>
                    <a:pt x="129177" y="24902"/>
                    <a:pt x="162772" y="24902"/>
                    <a:pt x="165138" y="24429"/>
                  </a:cubicBezTo>
                  <a:moveTo>
                    <a:pt x="255041" y="124742"/>
                  </a:moveTo>
                  <a:cubicBezTo>
                    <a:pt x="256460" y="125215"/>
                    <a:pt x="256934" y="124269"/>
                    <a:pt x="257407" y="123796"/>
                  </a:cubicBezTo>
                  <a:cubicBezTo>
                    <a:pt x="263085" y="119537"/>
                    <a:pt x="268290" y="115279"/>
                    <a:pt x="273968" y="111020"/>
                  </a:cubicBezTo>
                  <a:cubicBezTo>
                    <a:pt x="275387" y="110074"/>
                    <a:pt x="275387" y="109127"/>
                    <a:pt x="273968" y="108181"/>
                  </a:cubicBezTo>
                  <a:cubicBezTo>
                    <a:pt x="268290" y="103923"/>
                    <a:pt x="262612" y="99191"/>
                    <a:pt x="256934" y="94932"/>
                  </a:cubicBezTo>
                  <a:cubicBezTo>
                    <a:pt x="256460" y="94459"/>
                    <a:pt x="255987" y="94459"/>
                    <a:pt x="255041" y="93986"/>
                  </a:cubicBezTo>
                  <a:lnTo>
                    <a:pt x="255041" y="124742"/>
                  </a:lnTo>
                  <a:close/>
                  <a:moveTo>
                    <a:pt x="36908" y="93986"/>
                  </a:moveTo>
                  <a:cubicBezTo>
                    <a:pt x="35961" y="94459"/>
                    <a:pt x="35488" y="94932"/>
                    <a:pt x="35015" y="95405"/>
                  </a:cubicBezTo>
                  <a:cubicBezTo>
                    <a:pt x="31229" y="98244"/>
                    <a:pt x="27444" y="101557"/>
                    <a:pt x="23659" y="104396"/>
                  </a:cubicBezTo>
                  <a:cubicBezTo>
                    <a:pt x="21766" y="105815"/>
                    <a:pt x="19400" y="107708"/>
                    <a:pt x="17507" y="109127"/>
                  </a:cubicBezTo>
                  <a:cubicBezTo>
                    <a:pt x="16561" y="110074"/>
                    <a:pt x="16561" y="110547"/>
                    <a:pt x="17507" y="111493"/>
                  </a:cubicBezTo>
                  <a:cubicBezTo>
                    <a:pt x="18454" y="111966"/>
                    <a:pt x="19400" y="112913"/>
                    <a:pt x="20346" y="113386"/>
                  </a:cubicBezTo>
                  <a:cubicBezTo>
                    <a:pt x="25078" y="117171"/>
                    <a:pt x="29810" y="120957"/>
                    <a:pt x="35015" y="124742"/>
                  </a:cubicBezTo>
                  <a:cubicBezTo>
                    <a:pt x="35488" y="125215"/>
                    <a:pt x="36434" y="126162"/>
                    <a:pt x="37381" y="125689"/>
                  </a:cubicBezTo>
                  <a:lnTo>
                    <a:pt x="37381" y="93986"/>
                  </a:lnTo>
                  <a:close/>
                  <a:moveTo>
                    <a:pt x="12303" y="122376"/>
                  </a:moveTo>
                  <a:cubicBezTo>
                    <a:pt x="12303" y="123323"/>
                    <a:pt x="11829" y="123323"/>
                    <a:pt x="11829" y="123796"/>
                  </a:cubicBezTo>
                  <a:cubicBezTo>
                    <a:pt x="12303" y="129474"/>
                    <a:pt x="11356" y="134679"/>
                    <a:pt x="12303" y="140357"/>
                  </a:cubicBezTo>
                  <a:cubicBezTo>
                    <a:pt x="12303" y="140830"/>
                    <a:pt x="12303" y="141303"/>
                    <a:pt x="12303" y="141776"/>
                  </a:cubicBezTo>
                  <a:cubicBezTo>
                    <a:pt x="12303" y="155025"/>
                    <a:pt x="11829" y="168274"/>
                    <a:pt x="11829" y="181996"/>
                  </a:cubicBezTo>
                  <a:cubicBezTo>
                    <a:pt x="11829" y="209914"/>
                    <a:pt x="11829" y="237358"/>
                    <a:pt x="11829" y="265275"/>
                  </a:cubicBezTo>
                  <a:cubicBezTo>
                    <a:pt x="11829" y="267168"/>
                    <a:pt x="11829" y="269060"/>
                    <a:pt x="12303" y="270953"/>
                  </a:cubicBezTo>
                  <a:cubicBezTo>
                    <a:pt x="12303" y="272846"/>
                    <a:pt x="13249" y="273319"/>
                    <a:pt x="14668" y="271899"/>
                  </a:cubicBezTo>
                  <a:cubicBezTo>
                    <a:pt x="18927" y="269060"/>
                    <a:pt x="22712" y="265748"/>
                    <a:pt x="26971" y="262436"/>
                  </a:cubicBezTo>
                  <a:cubicBezTo>
                    <a:pt x="34069" y="256758"/>
                    <a:pt x="41166" y="251080"/>
                    <a:pt x="48264" y="245875"/>
                  </a:cubicBezTo>
                  <a:cubicBezTo>
                    <a:pt x="52996" y="242089"/>
                    <a:pt x="57727" y="238304"/>
                    <a:pt x="62459" y="234519"/>
                  </a:cubicBezTo>
                  <a:cubicBezTo>
                    <a:pt x="71922" y="226948"/>
                    <a:pt x="81386" y="219850"/>
                    <a:pt x="91323" y="212279"/>
                  </a:cubicBezTo>
                  <a:cubicBezTo>
                    <a:pt x="97001" y="208021"/>
                    <a:pt x="103152" y="203289"/>
                    <a:pt x="108830" y="199031"/>
                  </a:cubicBezTo>
                  <a:cubicBezTo>
                    <a:pt x="109303" y="198557"/>
                    <a:pt x="109303" y="198557"/>
                    <a:pt x="109776" y="197611"/>
                  </a:cubicBezTo>
                  <a:cubicBezTo>
                    <a:pt x="103152" y="192406"/>
                    <a:pt x="96528" y="187674"/>
                    <a:pt x="90376" y="182469"/>
                  </a:cubicBezTo>
                  <a:cubicBezTo>
                    <a:pt x="83752" y="177265"/>
                    <a:pt x="77127" y="172533"/>
                    <a:pt x="70503" y="167328"/>
                  </a:cubicBezTo>
                  <a:cubicBezTo>
                    <a:pt x="63879" y="162123"/>
                    <a:pt x="57727" y="156918"/>
                    <a:pt x="51103" y="152186"/>
                  </a:cubicBezTo>
                  <a:cubicBezTo>
                    <a:pt x="44478" y="147455"/>
                    <a:pt x="38327" y="141776"/>
                    <a:pt x="31703" y="137045"/>
                  </a:cubicBezTo>
                  <a:cubicBezTo>
                    <a:pt x="26025" y="132313"/>
                    <a:pt x="19400" y="127581"/>
                    <a:pt x="12303" y="122376"/>
                  </a:cubicBezTo>
                  <a:moveTo>
                    <a:pt x="181226" y="198084"/>
                  </a:moveTo>
                  <a:cubicBezTo>
                    <a:pt x="213875" y="223162"/>
                    <a:pt x="246051" y="247767"/>
                    <a:pt x="278226" y="272846"/>
                  </a:cubicBezTo>
                  <a:cubicBezTo>
                    <a:pt x="278700" y="271899"/>
                    <a:pt x="279173" y="271426"/>
                    <a:pt x="279173" y="270953"/>
                  </a:cubicBezTo>
                  <a:cubicBezTo>
                    <a:pt x="279646" y="269534"/>
                    <a:pt x="279646" y="268114"/>
                    <a:pt x="279646" y="266694"/>
                  </a:cubicBezTo>
                  <a:cubicBezTo>
                    <a:pt x="279646" y="237831"/>
                    <a:pt x="279646" y="208967"/>
                    <a:pt x="279646" y="180104"/>
                  </a:cubicBezTo>
                  <a:cubicBezTo>
                    <a:pt x="279646" y="177265"/>
                    <a:pt x="280119" y="174425"/>
                    <a:pt x="279173" y="171586"/>
                  </a:cubicBezTo>
                  <a:cubicBezTo>
                    <a:pt x="279173" y="171113"/>
                    <a:pt x="279173" y="171113"/>
                    <a:pt x="279173" y="170640"/>
                  </a:cubicBezTo>
                  <a:cubicBezTo>
                    <a:pt x="279173" y="160230"/>
                    <a:pt x="279173" y="149820"/>
                    <a:pt x="279173" y="139411"/>
                  </a:cubicBezTo>
                  <a:cubicBezTo>
                    <a:pt x="279173" y="137518"/>
                    <a:pt x="279646" y="136098"/>
                    <a:pt x="279646" y="134206"/>
                  </a:cubicBezTo>
                  <a:cubicBezTo>
                    <a:pt x="279646" y="130893"/>
                    <a:pt x="279646" y="127581"/>
                    <a:pt x="279646" y="123796"/>
                  </a:cubicBezTo>
                  <a:cubicBezTo>
                    <a:pt x="279646" y="123323"/>
                    <a:pt x="279173" y="122849"/>
                    <a:pt x="279173" y="122376"/>
                  </a:cubicBezTo>
                  <a:cubicBezTo>
                    <a:pt x="246524" y="147455"/>
                    <a:pt x="214348" y="172533"/>
                    <a:pt x="181226" y="198084"/>
                  </a:cubicBezTo>
                  <a:moveTo>
                    <a:pt x="267343" y="279470"/>
                  </a:moveTo>
                  <a:cubicBezTo>
                    <a:pt x="266870" y="278997"/>
                    <a:pt x="266870" y="278524"/>
                    <a:pt x="266397" y="278524"/>
                  </a:cubicBezTo>
                  <a:cubicBezTo>
                    <a:pt x="264031" y="276631"/>
                    <a:pt x="261192" y="274265"/>
                    <a:pt x="258826" y="272373"/>
                  </a:cubicBezTo>
                  <a:cubicBezTo>
                    <a:pt x="253621" y="268114"/>
                    <a:pt x="247943" y="264329"/>
                    <a:pt x="242738" y="260070"/>
                  </a:cubicBezTo>
                  <a:cubicBezTo>
                    <a:pt x="238007" y="256285"/>
                    <a:pt x="232802" y="252026"/>
                    <a:pt x="228070" y="248241"/>
                  </a:cubicBezTo>
                  <a:cubicBezTo>
                    <a:pt x="222865" y="244455"/>
                    <a:pt x="217660" y="240670"/>
                    <a:pt x="212455" y="236411"/>
                  </a:cubicBezTo>
                  <a:cubicBezTo>
                    <a:pt x="205831" y="231206"/>
                    <a:pt x="198733" y="225528"/>
                    <a:pt x="192109" y="220323"/>
                  </a:cubicBezTo>
                  <a:cubicBezTo>
                    <a:pt x="185957" y="215592"/>
                    <a:pt x="179806" y="210860"/>
                    <a:pt x="173655" y="205655"/>
                  </a:cubicBezTo>
                  <a:cubicBezTo>
                    <a:pt x="172709" y="204709"/>
                    <a:pt x="171762" y="204709"/>
                    <a:pt x="170816" y="205655"/>
                  </a:cubicBezTo>
                  <a:cubicBezTo>
                    <a:pt x="167977" y="208021"/>
                    <a:pt x="165138" y="210387"/>
                    <a:pt x="162299" y="212279"/>
                  </a:cubicBezTo>
                  <a:cubicBezTo>
                    <a:pt x="158513" y="215592"/>
                    <a:pt x="153782" y="217484"/>
                    <a:pt x="149050" y="217958"/>
                  </a:cubicBezTo>
                  <a:cubicBezTo>
                    <a:pt x="142899" y="218431"/>
                    <a:pt x="137694" y="217011"/>
                    <a:pt x="132489" y="213699"/>
                  </a:cubicBezTo>
                  <a:cubicBezTo>
                    <a:pt x="129177" y="210860"/>
                    <a:pt x="125391" y="208494"/>
                    <a:pt x="122079" y="205655"/>
                  </a:cubicBezTo>
                  <a:cubicBezTo>
                    <a:pt x="121133" y="204709"/>
                    <a:pt x="120186" y="205182"/>
                    <a:pt x="119713" y="205655"/>
                  </a:cubicBezTo>
                  <a:cubicBezTo>
                    <a:pt x="112615" y="211333"/>
                    <a:pt x="105518" y="216538"/>
                    <a:pt x="98420" y="222216"/>
                  </a:cubicBezTo>
                  <a:cubicBezTo>
                    <a:pt x="90849" y="228367"/>
                    <a:pt x="82805" y="234519"/>
                    <a:pt x="75235" y="240197"/>
                  </a:cubicBezTo>
                  <a:cubicBezTo>
                    <a:pt x="70030" y="243982"/>
                    <a:pt x="65298" y="248241"/>
                    <a:pt x="60093" y="252026"/>
                  </a:cubicBezTo>
                  <a:cubicBezTo>
                    <a:pt x="50156" y="259597"/>
                    <a:pt x="40693" y="267168"/>
                    <a:pt x="30756" y="274738"/>
                  </a:cubicBezTo>
                  <a:cubicBezTo>
                    <a:pt x="28864" y="276158"/>
                    <a:pt x="27444" y="277577"/>
                    <a:pt x="25551" y="278997"/>
                  </a:cubicBezTo>
                  <a:cubicBezTo>
                    <a:pt x="25078" y="279943"/>
                    <a:pt x="25551" y="279943"/>
                    <a:pt x="26498" y="279943"/>
                  </a:cubicBezTo>
                  <a:cubicBezTo>
                    <a:pt x="44952" y="280890"/>
                    <a:pt x="264504" y="280417"/>
                    <a:pt x="267343" y="279470"/>
                  </a:cubicBezTo>
                  <a:moveTo>
                    <a:pt x="146211" y="36732"/>
                  </a:moveTo>
                  <a:cubicBezTo>
                    <a:pt x="117820" y="36732"/>
                    <a:pt x="89903" y="36732"/>
                    <a:pt x="61513" y="36732"/>
                  </a:cubicBezTo>
                  <a:cubicBezTo>
                    <a:pt x="59620" y="36732"/>
                    <a:pt x="57254" y="36732"/>
                    <a:pt x="55835" y="38151"/>
                  </a:cubicBezTo>
                  <a:cubicBezTo>
                    <a:pt x="51103" y="40517"/>
                    <a:pt x="48737" y="44303"/>
                    <a:pt x="48737" y="49507"/>
                  </a:cubicBezTo>
                  <a:cubicBezTo>
                    <a:pt x="48737" y="64176"/>
                    <a:pt x="48737" y="78844"/>
                    <a:pt x="48737" y="93986"/>
                  </a:cubicBezTo>
                  <a:cubicBezTo>
                    <a:pt x="48737" y="106762"/>
                    <a:pt x="48737" y="120010"/>
                    <a:pt x="48737" y="132786"/>
                  </a:cubicBezTo>
                  <a:cubicBezTo>
                    <a:pt x="48737" y="134206"/>
                    <a:pt x="48737" y="135152"/>
                    <a:pt x="49683" y="136098"/>
                  </a:cubicBezTo>
                  <a:cubicBezTo>
                    <a:pt x="53942" y="139411"/>
                    <a:pt x="57727" y="142723"/>
                    <a:pt x="61986" y="146035"/>
                  </a:cubicBezTo>
                  <a:cubicBezTo>
                    <a:pt x="64352" y="147928"/>
                    <a:pt x="66718" y="149347"/>
                    <a:pt x="69083" y="151240"/>
                  </a:cubicBezTo>
                  <a:cubicBezTo>
                    <a:pt x="70503" y="152659"/>
                    <a:pt x="71922" y="154079"/>
                    <a:pt x="73815" y="155025"/>
                  </a:cubicBezTo>
                  <a:cubicBezTo>
                    <a:pt x="79493" y="158811"/>
                    <a:pt x="84225" y="164016"/>
                    <a:pt x="90376" y="167328"/>
                  </a:cubicBezTo>
                  <a:cubicBezTo>
                    <a:pt x="92269" y="168747"/>
                    <a:pt x="94162" y="170167"/>
                    <a:pt x="96054" y="172060"/>
                  </a:cubicBezTo>
                  <a:cubicBezTo>
                    <a:pt x="99367" y="174899"/>
                    <a:pt x="102679" y="177265"/>
                    <a:pt x="105991" y="180104"/>
                  </a:cubicBezTo>
                  <a:cubicBezTo>
                    <a:pt x="114035" y="186255"/>
                    <a:pt x="122079" y="192879"/>
                    <a:pt x="130123" y="199031"/>
                  </a:cubicBezTo>
                  <a:cubicBezTo>
                    <a:pt x="132962" y="201396"/>
                    <a:pt x="136274" y="203762"/>
                    <a:pt x="139586" y="206128"/>
                  </a:cubicBezTo>
                  <a:cubicBezTo>
                    <a:pt x="142899" y="208494"/>
                    <a:pt x="149050" y="208494"/>
                    <a:pt x="152362" y="206128"/>
                  </a:cubicBezTo>
                  <a:cubicBezTo>
                    <a:pt x="158040" y="201870"/>
                    <a:pt x="163718" y="197611"/>
                    <a:pt x="169396" y="193352"/>
                  </a:cubicBezTo>
                  <a:cubicBezTo>
                    <a:pt x="176021" y="188621"/>
                    <a:pt x="182172" y="183889"/>
                    <a:pt x="188797" y="178684"/>
                  </a:cubicBezTo>
                  <a:cubicBezTo>
                    <a:pt x="189270" y="178211"/>
                    <a:pt x="189743" y="177738"/>
                    <a:pt x="190216" y="177265"/>
                  </a:cubicBezTo>
                  <a:cubicBezTo>
                    <a:pt x="191162" y="176318"/>
                    <a:pt x="191636" y="175845"/>
                    <a:pt x="192582" y="174899"/>
                  </a:cubicBezTo>
                  <a:cubicBezTo>
                    <a:pt x="193528" y="173952"/>
                    <a:pt x="194948" y="173006"/>
                    <a:pt x="195894" y="172533"/>
                  </a:cubicBezTo>
                  <a:cubicBezTo>
                    <a:pt x="200626" y="169221"/>
                    <a:pt x="205358" y="165435"/>
                    <a:pt x="209616" y="162123"/>
                  </a:cubicBezTo>
                  <a:cubicBezTo>
                    <a:pt x="210563" y="161177"/>
                    <a:pt x="211982" y="160230"/>
                    <a:pt x="212928" y="159284"/>
                  </a:cubicBezTo>
                  <a:cubicBezTo>
                    <a:pt x="213402" y="158811"/>
                    <a:pt x="214348" y="157864"/>
                    <a:pt x="214821" y="157391"/>
                  </a:cubicBezTo>
                  <a:cubicBezTo>
                    <a:pt x="218133" y="154552"/>
                    <a:pt x="221919" y="152186"/>
                    <a:pt x="225231" y="149820"/>
                  </a:cubicBezTo>
                  <a:cubicBezTo>
                    <a:pt x="228070" y="147928"/>
                    <a:pt x="230909" y="145562"/>
                    <a:pt x="233275" y="143669"/>
                  </a:cubicBezTo>
                  <a:cubicBezTo>
                    <a:pt x="236114" y="141303"/>
                    <a:pt x="238953" y="138937"/>
                    <a:pt x="242265" y="136572"/>
                  </a:cubicBezTo>
                  <a:cubicBezTo>
                    <a:pt x="243212" y="135625"/>
                    <a:pt x="243685" y="134206"/>
                    <a:pt x="243685" y="132786"/>
                  </a:cubicBezTo>
                  <a:cubicBezTo>
                    <a:pt x="243685" y="130893"/>
                    <a:pt x="243685" y="129474"/>
                    <a:pt x="243685" y="127581"/>
                  </a:cubicBezTo>
                  <a:cubicBezTo>
                    <a:pt x="243685" y="101557"/>
                    <a:pt x="243685" y="75532"/>
                    <a:pt x="243685" y="49507"/>
                  </a:cubicBezTo>
                  <a:cubicBezTo>
                    <a:pt x="243685" y="47615"/>
                    <a:pt x="243685" y="45249"/>
                    <a:pt x="242265" y="43829"/>
                  </a:cubicBezTo>
                  <a:cubicBezTo>
                    <a:pt x="239426" y="39571"/>
                    <a:pt x="236114" y="37205"/>
                    <a:pt x="230909" y="37205"/>
                  </a:cubicBezTo>
                  <a:cubicBezTo>
                    <a:pt x="202519" y="36732"/>
                    <a:pt x="174128" y="36732"/>
                    <a:pt x="146211" y="36732"/>
                  </a:cubicBezTo>
                  <a:moveTo>
                    <a:pt x="145264" y="291773"/>
                  </a:moveTo>
                  <a:cubicBezTo>
                    <a:pt x="105991" y="291773"/>
                    <a:pt x="67191" y="291773"/>
                    <a:pt x="27917" y="291773"/>
                  </a:cubicBezTo>
                  <a:cubicBezTo>
                    <a:pt x="25078" y="291773"/>
                    <a:pt x="22239" y="291773"/>
                    <a:pt x="19400" y="290826"/>
                  </a:cubicBezTo>
                  <a:cubicBezTo>
                    <a:pt x="14195" y="289880"/>
                    <a:pt x="9937" y="287041"/>
                    <a:pt x="6151" y="283256"/>
                  </a:cubicBezTo>
                  <a:cubicBezTo>
                    <a:pt x="1893" y="278524"/>
                    <a:pt x="473" y="272846"/>
                    <a:pt x="473" y="266694"/>
                  </a:cubicBezTo>
                  <a:cubicBezTo>
                    <a:pt x="473" y="237358"/>
                    <a:pt x="473" y="208494"/>
                    <a:pt x="473" y="179630"/>
                  </a:cubicBezTo>
                  <a:cubicBezTo>
                    <a:pt x="473" y="170167"/>
                    <a:pt x="473" y="160230"/>
                    <a:pt x="473" y="150767"/>
                  </a:cubicBezTo>
                  <a:cubicBezTo>
                    <a:pt x="473" y="147928"/>
                    <a:pt x="946" y="145562"/>
                    <a:pt x="473" y="142723"/>
                  </a:cubicBezTo>
                  <a:cubicBezTo>
                    <a:pt x="0" y="140357"/>
                    <a:pt x="0" y="137518"/>
                    <a:pt x="0" y="135152"/>
                  </a:cubicBezTo>
                  <a:cubicBezTo>
                    <a:pt x="946" y="128054"/>
                    <a:pt x="0" y="121430"/>
                    <a:pt x="473" y="114332"/>
                  </a:cubicBezTo>
                  <a:cubicBezTo>
                    <a:pt x="473" y="112440"/>
                    <a:pt x="473" y="111020"/>
                    <a:pt x="473" y="109127"/>
                  </a:cubicBezTo>
                  <a:cubicBezTo>
                    <a:pt x="473" y="107235"/>
                    <a:pt x="1420" y="105815"/>
                    <a:pt x="2839" y="104396"/>
                  </a:cubicBezTo>
                  <a:cubicBezTo>
                    <a:pt x="8990" y="99664"/>
                    <a:pt x="14668" y="94932"/>
                    <a:pt x="20820" y="90674"/>
                  </a:cubicBezTo>
                  <a:cubicBezTo>
                    <a:pt x="25078" y="87361"/>
                    <a:pt x="29810" y="83576"/>
                    <a:pt x="34069" y="80264"/>
                  </a:cubicBezTo>
                  <a:cubicBezTo>
                    <a:pt x="35961" y="78844"/>
                    <a:pt x="36908" y="77425"/>
                    <a:pt x="36908" y="75059"/>
                  </a:cubicBezTo>
                  <a:cubicBezTo>
                    <a:pt x="36908" y="66542"/>
                    <a:pt x="36908" y="57551"/>
                    <a:pt x="36908" y="48561"/>
                  </a:cubicBezTo>
                  <a:cubicBezTo>
                    <a:pt x="36908" y="38624"/>
                    <a:pt x="43532" y="28688"/>
                    <a:pt x="53469" y="25376"/>
                  </a:cubicBezTo>
                  <a:cubicBezTo>
                    <a:pt x="55835" y="24429"/>
                    <a:pt x="58674" y="24429"/>
                    <a:pt x="61039" y="23956"/>
                  </a:cubicBezTo>
                  <a:cubicBezTo>
                    <a:pt x="75235" y="23956"/>
                    <a:pt x="89430" y="23956"/>
                    <a:pt x="103625" y="23956"/>
                  </a:cubicBezTo>
                  <a:cubicBezTo>
                    <a:pt x="105045" y="23956"/>
                    <a:pt x="106464" y="23483"/>
                    <a:pt x="107884" y="22537"/>
                  </a:cubicBezTo>
                  <a:cubicBezTo>
                    <a:pt x="115455" y="16385"/>
                    <a:pt x="123025" y="10707"/>
                    <a:pt x="130596" y="5029"/>
                  </a:cubicBezTo>
                  <a:cubicBezTo>
                    <a:pt x="139113" y="-1595"/>
                    <a:pt x="151416" y="-1595"/>
                    <a:pt x="159460" y="4556"/>
                  </a:cubicBezTo>
                  <a:cubicBezTo>
                    <a:pt x="165611" y="9288"/>
                    <a:pt x="171762" y="14019"/>
                    <a:pt x="177913" y="18751"/>
                  </a:cubicBezTo>
                  <a:cubicBezTo>
                    <a:pt x="180279" y="20644"/>
                    <a:pt x="182172" y="22063"/>
                    <a:pt x="184538" y="23483"/>
                  </a:cubicBezTo>
                  <a:cubicBezTo>
                    <a:pt x="185484" y="23956"/>
                    <a:pt x="186904" y="24429"/>
                    <a:pt x="187850" y="24429"/>
                  </a:cubicBezTo>
                  <a:cubicBezTo>
                    <a:pt x="202045" y="24429"/>
                    <a:pt x="216241" y="24429"/>
                    <a:pt x="230436" y="24429"/>
                  </a:cubicBezTo>
                  <a:cubicBezTo>
                    <a:pt x="235168" y="24429"/>
                    <a:pt x="239899" y="25376"/>
                    <a:pt x="243685" y="28215"/>
                  </a:cubicBezTo>
                  <a:cubicBezTo>
                    <a:pt x="250782" y="32946"/>
                    <a:pt x="255041" y="39571"/>
                    <a:pt x="255041" y="48088"/>
                  </a:cubicBezTo>
                  <a:cubicBezTo>
                    <a:pt x="255041" y="57078"/>
                    <a:pt x="255041" y="66069"/>
                    <a:pt x="255041" y="75059"/>
                  </a:cubicBezTo>
                  <a:cubicBezTo>
                    <a:pt x="255041" y="77425"/>
                    <a:pt x="255514" y="78844"/>
                    <a:pt x="257407" y="80264"/>
                  </a:cubicBezTo>
                  <a:cubicBezTo>
                    <a:pt x="262139" y="84049"/>
                    <a:pt x="267343" y="87361"/>
                    <a:pt x="272075" y="91147"/>
                  </a:cubicBezTo>
                  <a:cubicBezTo>
                    <a:pt x="275861" y="93986"/>
                    <a:pt x="279646" y="96825"/>
                    <a:pt x="283431" y="100137"/>
                  </a:cubicBezTo>
                  <a:cubicBezTo>
                    <a:pt x="284851" y="101083"/>
                    <a:pt x="285797" y="102503"/>
                    <a:pt x="287217" y="103449"/>
                  </a:cubicBezTo>
                  <a:cubicBezTo>
                    <a:pt x="290056" y="105342"/>
                    <a:pt x="291475" y="107708"/>
                    <a:pt x="291475" y="111493"/>
                  </a:cubicBezTo>
                  <a:cubicBezTo>
                    <a:pt x="291475" y="118118"/>
                    <a:pt x="291002" y="124269"/>
                    <a:pt x="291002" y="130893"/>
                  </a:cubicBezTo>
                  <a:cubicBezTo>
                    <a:pt x="291002" y="131367"/>
                    <a:pt x="291002" y="131840"/>
                    <a:pt x="291002" y="131840"/>
                  </a:cubicBezTo>
                  <a:cubicBezTo>
                    <a:pt x="291948" y="134206"/>
                    <a:pt x="291948" y="136572"/>
                    <a:pt x="291475" y="138937"/>
                  </a:cubicBezTo>
                  <a:cubicBezTo>
                    <a:pt x="291002" y="144616"/>
                    <a:pt x="291475" y="149820"/>
                    <a:pt x="291475" y="155499"/>
                  </a:cubicBezTo>
                  <a:cubicBezTo>
                    <a:pt x="291475" y="158811"/>
                    <a:pt x="291002" y="162123"/>
                    <a:pt x="291002" y="165908"/>
                  </a:cubicBezTo>
                  <a:cubicBezTo>
                    <a:pt x="291002" y="168747"/>
                    <a:pt x="291475" y="171113"/>
                    <a:pt x="291475" y="173952"/>
                  </a:cubicBezTo>
                  <a:cubicBezTo>
                    <a:pt x="291475" y="174899"/>
                    <a:pt x="291002" y="175845"/>
                    <a:pt x="291002" y="177265"/>
                  </a:cubicBezTo>
                  <a:cubicBezTo>
                    <a:pt x="291002" y="177738"/>
                    <a:pt x="291002" y="178211"/>
                    <a:pt x="291002" y="178684"/>
                  </a:cubicBezTo>
                  <a:cubicBezTo>
                    <a:pt x="291002" y="180577"/>
                    <a:pt x="291475" y="182943"/>
                    <a:pt x="291475" y="184835"/>
                  </a:cubicBezTo>
                  <a:cubicBezTo>
                    <a:pt x="291475" y="212279"/>
                    <a:pt x="291475" y="239724"/>
                    <a:pt x="291475" y="267168"/>
                  </a:cubicBezTo>
                  <a:cubicBezTo>
                    <a:pt x="291475" y="275212"/>
                    <a:pt x="288636" y="281836"/>
                    <a:pt x="282012" y="287041"/>
                  </a:cubicBezTo>
                  <a:cubicBezTo>
                    <a:pt x="277280" y="290826"/>
                    <a:pt x="272075" y="292246"/>
                    <a:pt x="266397" y="292246"/>
                  </a:cubicBezTo>
                  <a:cubicBezTo>
                    <a:pt x="255987" y="292246"/>
                    <a:pt x="245577" y="292246"/>
                    <a:pt x="235168" y="292246"/>
                  </a:cubicBezTo>
                  <a:lnTo>
                    <a:pt x="145264" y="292246"/>
                  </a:lnTo>
                  <a:close/>
                </a:path>
              </a:pathLst>
            </a:custGeom>
            <a:solidFill>
              <a:srgbClr val="FCAF17"/>
            </a:solidFill>
            <a:ln w="4609" cap="flat">
              <a:noFill/>
              <a:prstDash val="solid"/>
              <a:miter/>
            </a:ln>
          </p:spPr>
          <p:txBody>
            <a:bodyPr rtlCol="0" anchor="ctr"/>
            <a:lstStyle/>
            <a:p>
              <a:endParaRPr lang="en-GB"/>
            </a:p>
          </p:txBody>
        </p:sp>
        <p:sp>
          <p:nvSpPr>
            <p:cNvPr id="16" name="Freeform: Shape 15">
              <a:extLst>
                <a:ext uri="{FF2B5EF4-FFF2-40B4-BE49-F238E27FC236}">
                  <a16:creationId xmlns:a16="http://schemas.microsoft.com/office/drawing/2014/main" id="{2A983088-889F-4C5C-BC70-AC61A60F7865}"/>
                </a:ext>
              </a:extLst>
            </p:cNvPr>
            <p:cNvSpPr/>
            <p:nvPr/>
          </p:nvSpPr>
          <p:spPr>
            <a:xfrm>
              <a:off x="421024" y="688086"/>
              <a:ext cx="94635" cy="94635"/>
            </a:xfrm>
            <a:custGeom>
              <a:avLst/>
              <a:gdLst>
                <a:gd name="connsiteX0" fmla="*/ 56136 w 94634"/>
                <a:gd name="connsiteY0" fmla="*/ 37050 h 94634"/>
                <a:gd name="connsiteX1" fmla="*/ 47145 w 94634"/>
                <a:gd name="connsiteY1" fmla="*/ 37996 h 94634"/>
                <a:gd name="connsiteX2" fmla="*/ 41941 w 94634"/>
                <a:gd name="connsiteY2" fmla="*/ 53611 h 94634"/>
                <a:gd name="connsiteX3" fmla="*/ 46672 w 94634"/>
                <a:gd name="connsiteY3" fmla="*/ 57869 h 94634"/>
                <a:gd name="connsiteX4" fmla="*/ 53770 w 94634"/>
                <a:gd name="connsiteY4" fmla="*/ 57396 h 94634"/>
                <a:gd name="connsiteX5" fmla="*/ 56136 w 94634"/>
                <a:gd name="connsiteY5" fmla="*/ 54084 h 94634"/>
                <a:gd name="connsiteX6" fmla="*/ 56136 w 94634"/>
                <a:gd name="connsiteY6" fmla="*/ 44620 h 94634"/>
                <a:gd name="connsiteX7" fmla="*/ 56136 w 94634"/>
                <a:gd name="connsiteY7" fmla="*/ 37050 h 94634"/>
                <a:gd name="connsiteX8" fmla="*/ 67492 w 94634"/>
                <a:gd name="connsiteY8" fmla="*/ 44147 h 94634"/>
                <a:gd name="connsiteX9" fmla="*/ 67492 w 94634"/>
                <a:gd name="connsiteY9" fmla="*/ 55030 h 94634"/>
                <a:gd name="connsiteX10" fmla="*/ 68911 w 94634"/>
                <a:gd name="connsiteY10" fmla="*/ 57869 h 94634"/>
                <a:gd name="connsiteX11" fmla="*/ 75536 w 94634"/>
                <a:gd name="connsiteY11" fmla="*/ 59289 h 94634"/>
                <a:gd name="connsiteX12" fmla="*/ 84999 w 94634"/>
                <a:gd name="connsiteY12" fmla="*/ 51718 h 94634"/>
                <a:gd name="connsiteX13" fmla="*/ 83107 w 94634"/>
                <a:gd name="connsiteY13" fmla="*/ 35157 h 94634"/>
                <a:gd name="connsiteX14" fmla="*/ 73170 w 94634"/>
                <a:gd name="connsiteY14" fmla="*/ 20489 h 94634"/>
                <a:gd name="connsiteX15" fmla="*/ 46199 w 94634"/>
                <a:gd name="connsiteY15" fmla="*/ 11025 h 94634"/>
                <a:gd name="connsiteX16" fmla="*/ 29165 w 94634"/>
                <a:gd name="connsiteY16" fmla="*/ 16230 h 94634"/>
                <a:gd name="connsiteX17" fmla="*/ 14496 w 94634"/>
                <a:gd name="connsiteY17" fmla="*/ 33264 h 94634"/>
                <a:gd name="connsiteX18" fmla="*/ 12131 w 94634"/>
                <a:gd name="connsiteY18" fmla="*/ 54084 h 94634"/>
                <a:gd name="connsiteX19" fmla="*/ 15916 w 94634"/>
                <a:gd name="connsiteY19" fmla="*/ 65440 h 94634"/>
                <a:gd name="connsiteX20" fmla="*/ 20648 w 94634"/>
                <a:gd name="connsiteY20" fmla="*/ 71591 h 94634"/>
                <a:gd name="connsiteX21" fmla="*/ 31531 w 94634"/>
                <a:gd name="connsiteY21" fmla="*/ 80582 h 94634"/>
                <a:gd name="connsiteX22" fmla="*/ 43360 w 94634"/>
                <a:gd name="connsiteY22" fmla="*/ 83894 h 94634"/>
                <a:gd name="connsiteX23" fmla="*/ 49038 w 94634"/>
                <a:gd name="connsiteY23" fmla="*/ 84840 h 94634"/>
                <a:gd name="connsiteX24" fmla="*/ 53297 w 94634"/>
                <a:gd name="connsiteY24" fmla="*/ 91938 h 94634"/>
                <a:gd name="connsiteX25" fmla="*/ 48092 w 94634"/>
                <a:gd name="connsiteY25" fmla="*/ 96196 h 94634"/>
                <a:gd name="connsiteX26" fmla="*/ 44306 w 94634"/>
                <a:gd name="connsiteY26" fmla="*/ 95723 h 94634"/>
                <a:gd name="connsiteX27" fmla="*/ 34843 w 94634"/>
                <a:gd name="connsiteY27" fmla="*/ 93831 h 94634"/>
                <a:gd name="connsiteX28" fmla="*/ 32004 w 94634"/>
                <a:gd name="connsiteY28" fmla="*/ 92884 h 94634"/>
                <a:gd name="connsiteX29" fmla="*/ 26326 w 94634"/>
                <a:gd name="connsiteY29" fmla="*/ 90518 h 94634"/>
                <a:gd name="connsiteX30" fmla="*/ 14496 w 94634"/>
                <a:gd name="connsiteY30" fmla="*/ 82474 h 94634"/>
                <a:gd name="connsiteX31" fmla="*/ 8818 w 94634"/>
                <a:gd name="connsiteY31" fmla="*/ 75377 h 94634"/>
                <a:gd name="connsiteX32" fmla="*/ 4560 w 94634"/>
                <a:gd name="connsiteY32" fmla="*/ 68752 h 94634"/>
                <a:gd name="connsiteX33" fmla="*/ 3140 w 94634"/>
                <a:gd name="connsiteY33" fmla="*/ 64494 h 94634"/>
                <a:gd name="connsiteX34" fmla="*/ 1721 w 94634"/>
                <a:gd name="connsiteY34" fmla="*/ 61182 h 94634"/>
                <a:gd name="connsiteX35" fmla="*/ 301 w 94634"/>
                <a:gd name="connsiteY35" fmla="*/ 51245 h 94634"/>
                <a:gd name="connsiteX36" fmla="*/ 2667 w 94634"/>
                <a:gd name="connsiteY36" fmla="*/ 31845 h 94634"/>
                <a:gd name="connsiteX37" fmla="*/ 10711 w 94634"/>
                <a:gd name="connsiteY37" fmla="*/ 17650 h 94634"/>
                <a:gd name="connsiteX38" fmla="*/ 27745 w 94634"/>
                <a:gd name="connsiteY38" fmla="*/ 4401 h 94634"/>
                <a:gd name="connsiteX39" fmla="*/ 55189 w 94634"/>
                <a:gd name="connsiteY39" fmla="*/ 615 h 94634"/>
                <a:gd name="connsiteX40" fmla="*/ 72697 w 94634"/>
                <a:gd name="connsiteY40" fmla="*/ 6767 h 94634"/>
                <a:gd name="connsiteX41" fmla="*/ 82634 w 94634"/>
                <a:gd name="connsiteY41" fmla="*/ 14811 h 94634"/>
                <a:gd name="connsiteX42" fmla="*/ 92570 w 94634"/>
                <a:gd name="connsiteY42" fmla="*/ 29479 h 94634"/>
                <a:gd name="connsiteX43" fmla="*/ 94463 w 94634"/>
                <a:gd name="connsiteY43" fmla="*/ 59289 h 94634"/>
                <a:gd name="connsiteX44" fmla="*/ 75063 w 94634"/>
                <a:gd name="connsiteY44" fmla="*/ 71591 h 94634"/>
                <a:gd name="connsiteX45" fmla="*/ 73643 w 94634"/>
                <a:gd name="connsiteY45" fmla="*/ 71591 h 94634"/>
                <a:gd name="connsiteX46" fmla="*/ 63707 w 94634"/>
                <a:gd name="connsiteY46" fmla="*/ 70172 h 94634"/>
                <a:gd name="connsiteX47" fmla="*/ 62760 w 94634"/>
                <a:gd name="connsiteY47" fmla="*/ 69699 h 94634"/>
                <a:gd name="connsiteX48" fmla="*/ 57082 w 94634"/>
                <a:gd name="connsiteY48" fmla="*/ 69699 h 94634"/>
                <a:gd name="connsiteX49" fmla="*/ 45253 w 94634"/>
                <a:gd name="connsiteY49" fmla="*/ 69699 h 94634"/>
                <a:gd name="connsiteX50" fmla="*/ 40521 w 94634"/>
                <a:gd name="connsiteY50" fmla="*/ 68752 h 94634"/>
                <a:gd name="connsiteX51" fmla="*/ 34843 w 94634"/>
                <a:gd name="connsiteY51" fmla="*/ 64021 h 94634"/>
                <a:gd name="connsiteX52" fmla="*/ 32004 w 94634"/>
                <a:gd name="connsiteY52" fmla="*/ 59762 h 94634"/>
                <a:gd name="connsiteX53" fmla="*/ 30584 w 94634"/>
                <a:gd name="connsiteY53" fmla="*/ 46513 h 94634"/>
                <a:gd name="connsiteX54" fmla="*/ 35789 w 94634"/>
                <a:gd name="connsiteY54" fmla="*/ 33737 h 94634"/>
                <a:gd name="connsiteX55" fmla="*/ 51404 w 94634"/>
                <a:gd name="connsiteY55" fmla="*/ 25220 h 94634"/>
                <a:gd name="connsiteX56" fmla="*/ 64180 w 94634"/>
                <a:gd name="connsiteY56" fmla="*/ 27586 h 94634"/>
                <a:gd name="connsiteX57" fmla="*/ 68438 w 94634"/>
                <a:gd name="connsiteY57" fmla="*/ 34211 h 94634"/>
                <a:gd name="connsiteX58" fmla="*/ 67492 w 94634"/>
                <a:gd name="connsiteY58" fmla="*/ 44147 h 94634"/>
                <a:gd name="connsiteX59" fmla="*/ 67492 w 94634"/>
                <a:gd name="connsiteY59" fmla="*/ 44147 h 946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Lst>
              <a:rect l="l" t="t" r="r" b="b"/>
              <a:pathLst>
                <a:path w="94634" h="94634">
                  <a:moveTo>
                    <a:pt x="56136" y="37050"/>
                  </a:moveTo>
                  <a:cubicBezTo>
                    <a:pt x="52824" y="36103"/>
                    <a:pt x="49985" y="36103"/>
                    <a:pt x="47145" y="37996"/>
                  </a:cubicBezTo>
                  <a:cubicBezTo>
                    <a:pt x="42414" y="41308"/>
                    <a:pt x="40521" y="48406"/>
                    <a:pt x="41941" y="53611"/>
                  </a:cubicBezTo>
                  <a:cubicBezTo>
                    <a:pt x="42414" y="55977"/>
                    <a:pt x="44306" y="57396"/>
                    <a:pt x="46672" y="57869"/>
                  </a:cubicBezTo>
                  <a:cubicBezTo>
                    <a:pt x="49038" y="58343"/>
                    <a:pt x="51404" y="58343"/>
                    <a:pt x="53770" y="57396"/>
                  </a:cubicBezTo>
                  <a:cubicBezTo>
                    <a:pt x="55663" y="56923"/>
                    <a:pt x="55663" y="56450"/>
                    <a:pt x="56136" y="54084"/>
                  </a:cubicBezTo>
                  <a:cubicBezTo>
                    <a:pt x="56136" y="50772"/>
                    <a:pt x="56136" y="47933"/>
                    <a:pt x="56136" y="44620"/>
                  </a:cubicBezTo>
                  <a:cubicBezTo>
                    <a:pt x="56136" y="42728"/>
                    <a:pt x="56136" y="39889"/>
                    <a:pt x="56136" y="37050"/>
                  </a:cubicBezTo>
                  <a:moveTo>
                    <a:pt x="67492" y="44147"/>
                  </a:moveTo>
                  <a:cubicBezTo>
                    <a:pt x="67492" y="47933"/>
                    <a:pt x="67492" y="51718"/>
                    <a:pt x="67492" y="55030"/>
                  </a:cubicBezTo>
                  <a:cubicBezTo>
                    <a:pt x="67492" y="56450"/>
                    <a:pt x="67965" y="57396"/>
                    <a:pt x="68911" y="57869"/>
                  </a:cubicBezTo>
                  <a:cubicBezTo>
                    <a:pt x="71277" y="58343"/>
                    <a:pt x="73170" y="58816"/>
                    <a:pt x="75536" y="59289"/>
                  </a:cubicBezTo>
                  <a:cubicBezTo>
                    <a:pt x="80268" y="59762"/>
                    <a:pt x="84526" y="56450"/>
                    <a:pt x="84999" y="51718"/>
                  </a:cubicBezTo>
                  <a:cubicBezTo>
                    <a:pt x="85946" y="46040"/>
                    <a:pt x="84999" y="40362"/>
                    <a:pt x="83107" y="35157"/>
                  </a:cubicBezTo>
                  <a:cubicBezTo>
                    <a:pt x="81214" y="29479"/>
                    <a:pt x="77902" y="24274"/>
                    <a:pt x="73170" y="20489"/>
                  </a:cubicBezTo>
                  <a:cubicBezTo>
                    <a:pt x="65599" y="13864"/>
                    <a:pt x="56609" y="10079"/>
                    <a:pt x="46199" y="11025"/>
                  </a:cubicBezTo>
                  <a:cubicBezTo>
                    <a:pt x="40048" y="11498"/>
                    <a:pt x="34370" y="12918"/>
                    <a:pt x="29165" y="16230"/>
                  </a:cubicBezTo>
                  <a:cubicBezTo>
                    <a:pt x="22540" y="20489"/>
                    <a:pt x="17335" y="26167"/>
                    <a:pt x="14496" y="33264"/>
                  </a:cubicBezTo>
                  <a:cubicBezTo>
                    <a:pt x="11657" y="39889"/>
                    <a:pt x="11184" y="46986"/>
                    <a:pt x="12131" y="54084"/>
                  </a:cubicBezTo>
                  <a:cubicBezTo>
                    <a:pt x="12604" y="57869"/>
                    <a:pt x="14496" y="61655"/>
                    <a:pt x="15916" y="65440"/>
                  </a:cubicBezTo>
                  <a:cubicBezTo>
                    <a:pt x="16862" y="67806"/>
                    <a:pt x="19228" y="69226"/>
                    <a:pt x="20648" y="71591"/>
                  </a:cubicBezTo>
                  <a:cubicBezTo>
                    <a:pt x="23487" y="75377"/>
                    <a:pt x="27272" y="78216"/>
                    <a:pt x="31531" y="80582"/>
                  </a:cubicBezTo>
                  <a:cubicBezTo>
                    <a:pt x="35316" y="82948"/>
                    <a:pt x="39575" y="82948"/>
                    <a:pt x="43360" y="83894"/>
                  </a:cubicBezTo>
                  <a:cubicBezTo>
                    <a:pt x="45253" y="84367"/>
                    <a:pt x="47145" y="84367"/>
                    <a:pt x="49038" y="84840"/>
                  </a:cubicBezTo>
                  <a:cubicBezTo>
                    <a:pt x="52350" y="85787"/>
                    <a:pt x="54243" y="88626"/>
                    <a:pt x="53297" y="91938"/>
                  </a:cubicBezTo>
                  <a:cubicBezTo>
                    <a:pt x="52824" y="93357"/>
                    <a:pt x="49511" y="96196"/>
                    <a:pt x="48092" y="96196"/>
                  </a:cubicBezTo>
                  <a:cubicBezTo>
                    <a:pt x="46672" y="96196"/>
                    <a:pt x="45253" y="96196"/>
                    <a:pt x="44306" y="95723"/>
                  </a:cubicBezTo>
                  <a:cubicBezTo>
                    <a:pt x="40994" y="95250"/>
                    <a:pt x="37682" y="94777"/>
                    <a:pt x="34843" y="93831"/>
                  </a:cubicBezTo>
                  <a:cubicBezTo>
                    <a:pt x="33897" y="93831"/>
                    <a:pt x="32950" y="92884"/>
                    <a:pt x="32004" y="92884"/>
                  </a:cubicBezTo>
                  <a:cubicBezTo>
                    <a:pt x="30111" y="91938"/>
                    <a:pt x="28219" y="91465"/>
                    <a:pt x="26326" y="90518"/>
                  </a:cubicBezTo>
                  <a:cubicBezTo>
                    <a:pt x="21594" y="88626"/>
                    <a:pt x="18282" y="85787"/>
                    <a:pt x="14496" y="82474"/>
                  </a:cubicBezTo>
                  <a:cubicBezTo>
                    <a:pt x="12131" y="80109"/>
                    <a:pt x="10711" y="77743"/>
                    <a:pt x="8818" y="75377"/>
                  </a:cubicBezTo>
                  <a:cubicBezTo>
                    <a:pt x="6926" y="73484"/>
                    <a:pt x="5506" y="71118"/>
                    <a:pt x="4560" y="68752"/>
                  </a:cubicBezTo>
                  <a:cubicBezTo>
                    <a:pt x="4087" y="67333"/>
                    <a:pt x="3613" y="65913"/>
                    <a:pt x="3140" y="64494"/>
                  </a:cubicBezTo>
                  <a:cubicBezTo>
                    <a:pt x="2667" y="63547"/>
                    <a:pt x="2194" y="62128"/>
                    <a:pt x="1721" y="61182"/>
                  </a:cubicBezTo>
                  <a:cubicBezTo>
                    <a:pt x="1248" y="57869"/>
                    <a:pt x="774" y="54557"/>
                    <a:pt x="301" y="51245"/>
                  </a:cubicBezTo>
                  <a:cubicBezTo>
                    <a:pt x="-645" y="44620"/>
                    <a:pt x="774" y="37996"/>
                    <a:pt x="2667" y="31845"/>
                  </a:cubicBezTo>
                  <a:cubicBezTo>
                    <a:pt x="4560" y="26640"/>
                    <a:pt x="7399" y="21908"/>
                    <a:pt x="10711" y="17650"/>
                  </a:cubicBezTo>
                  <a:cubicBezTo>
                    <a:pt x="15443" y="11971"/>
                    <a:pt x="21121" y="7713"/>
                    <a:pt x="27745" y="4401"/>
                  </a:cubicBezTo>
                  <a:cubicBezTo>
                    <a:pt x="36262" y="142"/>
                    <a:pt x="45726" y="-804"/>
                    <a:pt x="55189" y="615"/>
                  </a:cubicBezTo>
                  <a:cubicBezTo>
                    <a:pt x="61341" y="1562"/>
                    <a:pt x="67492" y="3454"/>
                    <a:pt x="72697" y="6767"/>
                  </a:cubicBezTo>
                  <a:cubicBezTo>
                    <a:pt x="76482" y="8659"/>
                    <a:pt x="79794" y="11498"/>
                    <a:pt x="82634" y="14811"/>
                  </a:cubicBezTo>
                  <a:cubicBezTo>
                    <a:pt x="86892" y="19069"/>
                    <a:pt x="90204" y="23801"/>
                    <a:pt x="92570" y="29479"/>
                  </a:cubicBezTo>
                  <a:cubicBezTo>
                    <a:pt x="96356" y="38942"/>
                    <a:pt x="98248" y="48879"/>
                    <a:pt x="94463" y="59289"/>
                  </a:cubicBezTo>
                  <a:cubicBezTo>
                    <a:pt x="91624" y="67333"/>
                    <a:pt x="84526" y="73011"/>
                    <a:pt x="75063" y="71591"/>
                  </a:cubicBezTo>
                  <a:cubicBezTo>
                    <a:pt x="74590" y="71591"/>
                    <a:pt x="74116" y="71591"/>
                    <a:pt x="73643" y="71591"/>
                  </a:cubicBezTo>
                  <a:cubicBezTo>
                    <a:pt x="70331" y="72065"/>
                    <a:pt x="67019" y="71118"/>
                    <a:pt x="63707" y="70172"/>
                  </a:cubicBezTo>
                  <a:cubicBezTo>
                    <a:pt x="63233" y="70172"/>
                    <a:pt x="63233" y="70172"/>
                    <a:pt x="62760" y="69699"/>
                  </a:cubicBezTo>
                  <a:cubicBezTo>
                    <a:pt x="60868" y="68752"/>
                    <a:pt x="58975" y="69226"/>
                    <a:pt x="57082" y="69699"/>
                  </a:cubicBezTo>
                  <a:cubicBezTo>
                    <a:pt x="54243" y="69699"/>
                    <a:pt x="49985" y="71118"/>
                    <a:pt x="45253" y="69699"/>
                  </a:cubicBezTo>
                  <a:cubicBezTo>
                    <a:pt x="43833" y="69226"/>
                    <a:pt x="41941" y="69226"/>
                    <a:pt x="40521" y="68752"/>
                  </a:cubicBezTo>
                  <a:cubicBezTo>
                    <a:pt x="38155" y="67806"/>
                    <a:pt x="36262" y="65913"/>
                    <a:pt x="34843" y="64021"/>
                  </a:cubicBezTo>
                  <a:cubicBezTo>
                    <a:pt x="33897" y="62601"/>
                    <a:pt x="32477" y="61182"/>
                    <a:pt x="32004" y="59762"/>
                  </a:cubicBezTo>
                  <a:cubicBezTo>
                    <a:pt x="30111" y="55503"/>
                    <a:pt x="30111" y="51245"/>
                    <a:pt x="30584" y="46513"/>
                  </a:cubicBezTo>
                  <a:cubicBezTo>
                    <a:pt x="31058" y="41781"/>
                    <a:pt x="32950" y="37523"/>
                    <a:pt x="35789" y="33737"/>
                  </a:cubicBezTo>
                  <a:cubicBezTo>
                    <a:pt x="39575" y="28533"/>
                    <a:pt x="45253" y="25694"/>
                    <a:pt x="51404" y="25220"/>
                  </a:cubicBezTo>
                  <a:cubicBezTo>
                    <a:pt x="55663" y="24747"/>
                    <a:pt x="60394" y="25694"/>
                    <a:pt x="64180" y="27586"/>
                  </a:cubicBezTo>
                  <a:cubicBezTo>
                    <a:pt x="67019" y="29006"/>
                    <a:pt x="68438" y="30898"/>
                    <a:pt x="68438" y="34211"/>
                  </a:cubicBezTo>
                  <a:cubicBezTo>
                    <a:pt x="67965" y="37050"/>
                    <a:pt x="67965" y="40835"/>
                    <a:pt x="67492" y="44147"/>
                  </a:cubicBezTo>
                  <a:cubicBezTo>
                    <a:pt x="67965" y="44147"/>
                    <a:pt x="67492" y="44147"/>
                    <a:pt x="67492" y="44147"/>
                  </a:cubicBezTo>
                </a:path>
              </a:pathLst>
            </a:custGeom>
            <a:solidFill>
              <a:srgbClr val="FCAF17"/>
            </a:solidFill>
            <a:ln w="4609" cap="flat">
              <a:noFill/>
              <a:prstDash val="solid"/>
              <a:miter/>
            </a:ln>
          </p:spPr>
          <p:txBody>
            <a:bodyPr rtlCol="0" anchor="ctr"/>
            <a:lstStyle/>
            <a:p>
              <a:endParaRPr lang="en-GB"/>
            </a:p>
          </p:txBody>
        </p:sp>
      </p:grpSp>
      <p:sp>
        <p:nvSpPr>
          <p:cNvPr id="17" name="TextBox 16">
            <a:extLst>
              <a:ext uri="{FF2B5EF4-FFF2-40B4-BE49-F238E27FC236}">
                <a16:creationId xmlns:a16="http://schemas.microsoft.com/office/drawing/2014/main" id="{0C0682AA-D14D-480E-B737-02393A4DB826}"/>
              </a:ext>
            </a:extLst>
          </p:cNvPr>
          <p:cNvSpPr txBox="1"/>
          <p:nvPr userDrawn="1"/>
        </p:nvSpPr>
        <p:spPr>
          <a:xfrm>
            <a:off x="3457621" y="6652816"/>
            <a:ext cx="5276757" cy="205184"/>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b="0" i="0" u="none" strike="noStrike" kern="1200" baseline="30000" dirty="0">
                <a:solidFill>
                  <a:schemeClr val="bg1"/>
                </a:solidFill>
                <a:latin typeface="Arial" panose="020B0604020202020204" pitchFamily="34" charset="0"/>
                <a:ea typeface="+mn-ea"/>
                <a:cs typeface="Arial" panose="020B0604020202020204" pitchFamily="34" charset="0"/>
              </a:rPr>
              <a:t>Presented at the 63rd ASH Annual Meeting and Exposition, held on December 11-14, 2021, in Atlanta, GA</a:t>
            </a:r>
          </a:p>
        </p:txBody>
      </p:sp>
    </p:spTree>
    <p:custDataLst>
      <p:tags r:id="rId1"/>
    </p:custDataLst>
    <p:extLst>
      <p:ext uri="{BB962C8B-B14F-4D97-AF65-F5344CB8AC3E}">
        <p14:creationId xmlns:p14="http://schemas.microsoft.com/office/powerpoint/2010/main" val="33121930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Six Conclusions">
    <p:bg>
      <p:bgPr>
        <a:solidFill>
          <a:srgbClr val="006BB1"/>
        </a:solidFill>
        <a:effectLst/>
      </p:bgPr>
    </p:bg>
    <p:spTree>
      <p:nvGrpSpPr>
        <p:cNvPr id="1" name=""/>
        <p:cNvGrpSpPr/>
        <p:nvPr/>
      </p:nvGrpSpPr>
      <p:grpSpPr>
        <a:xfrm>
          <a:off x="0" y="0"/>
          <a:ext cx="0" cy="0"/>
          <a:chOff x="0" y="0"/>
          <a:chExt cx="0" cy="0"/>
        </a:xfrm>
      </p:grpSpPr>
      <p:sp>
        <p:nvSpPr>
          <p:cNvPr id="3" name="Rectangle: Rounded Corners 2">
            <a:extLst>
              <a:ext uri="{FF2B5EF4-FFF2-40B4-BE49-F238E27FC236}">
                <a16:creationId xmlns:a16="http://schemas.microsoft.com/office/drawing/2014/main" id="{996B88BB-23EA-45A7-B4A4-22F941D1E77F}"/>
              </a:ext>
            </a:extLst>
          </p:cNvPr>
          <p:cNvSpPr/>
          <p:nvPr userDrawn="1"/>
        </p:nvSpPr>
        <p:spPr>
          <a:xfrm>
            <a:off x="635000" y="496052"/>
            <a:ext cx="5441637" cy="1763714"/>
          </a:xfrm>
          <a:prstGeom prst="roundRect">
            <a:avLst>
              <a:gd name="adj" fmla="val 9963"/>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Rounded Corners 23">
            <a:extLst>
              <a:ext uri="{FF2B5EF4-FFF2-40B4-BE49-F238E27FC236}">
                <a16:creationId xmlns:a16="http://schemas.microsoft.com/office/drawing/2014/main" id="{7A5EAEB5-EFAF-4833-A5C7-F98310C763ED}"/>
              </a:ext>
            </a:extLst>
          </p:cNvPr>
          <p:cNvSpPr/>
          <p:nvPr userDrawn="1"/>
        </p:nvSpPr>
        <p:spPr>
          <a:xfrm>
            <a:off x="6278485" y="496052"/>
            <a:ext cx="5278513" cy="1763714"/>
          </a:xfrm>
          <a:prstGeom prst="roundRect">
            <a:avLst>
              <a:gd name="adj" fmla="val 9963"/>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Rounded Corners 24">
            <a:extLst>
              <a:ext uri="{FF2B5EF4-FFF2-40B4-BE49-F238E27FC236}">
                <a16:creationId xmlns:a16="http://schemas.microsoft.com/office/drawing/2014/main" id="{8C567F02-6541-43B5-8EC4-103928948769}"/>
              </a:ext>
            </a:extLst>
          </p:cNvPr>
          <p:cNvSpPr/>
          <p:nvPr userDrawn="1"/>
        </p:nvSpPr>
        <p:spPr>
          <a:xfrm>
            <a:off x="635000" y="2430962"/>
            <a:ext cx="5433168" cy="1763714"/>
          </a:xfrm>
          <a:prstGeom prst="roundRect">
            <a:avLst>
              <a:gd name="adj" fmla="val 9963"/>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Rounded Corners 25">
            <a:extLst>
              <a:ext uri="{FF2B5EF4-FFF2-40B4-BE49-F238E27FC236}">
                <a16:creationId xmlns:a16="http://schemas.microsoft.com/office/drawing/2014/main" id="{D77514FF-6501-4F4C-92CE-7629892B50FC}"/>
              </a:ext>
            </a:extLst>
          </p:cNvPr>
          <p:cNvSpPr/>
          <p:nvPr userDrawn="1"/>
        </p:nvSpPr>
        <p:spPr>
          <a:xfrm>
            <a:off x="6270016" y="2430962"/>
            <a:ext cx="5286983" cy="1763714"/>
          </a:xfrm>
          <a:prstGeom prst="roundRect">
            <a:avLst>
              <a:gd name="adj" fmla="val 9963"/>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Rounded Corners 26">
            <a:extLst>
              <a:ext uri="{FF2B5EF4-FFF2-40B4-BE49-F238E27FC236}">
                <a16:creationId xmlns:a16="http://schemas.microsoft.com/office/drawing/2014/main" id="{12590D0B-4205-4932-A4A9-1DD6A0BCA135}"/>
              </a:ext>
            </a:extLst>
          </p:cNvPr>
          <p:cNvSpPr/>
          <p:nvPr userDrawn="1"/>
        </p:nvSpPr>
        <p:spPr>
          <a:xfrm>
            <a:off x="635000" y="4405661"/>
            <a:ext cx="5431659" cy="1763714"/>
          </a:xfrm>
          <a:prstGeom prst="roundRect">
            <a:avLst>
              <a:gd name="adj" fmla="val 9963"/>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Rounded Corners 27">
            <a:extLst>
              <a:ext uri="{FF2B5EF4-FFF2-40B4-BE49-F238E27FC236}">
                <a16:creationId xmlns:a16="http://schemas.microsoft.com/office/drawing/2014/main" id="{82BF643D-174C-4C7D-8C90-6B0CE9249A29}"/>
              </a:ext>
            </a:extLst>
          </p:cNvPr>
          <p:cNvSpPr/>
          <p:nvPr userDrawn="1"/>
        </p:nvSpPr>
        <p:spPr>
          <a:xfrm>
            <a:off x="6268508" y="4405661"/>
            <a:ext cx="5288492" cy="1763714"/>
          </a:xfrm>
          <a:prstGeom prst="roundRect">
            <a:avLst>
              <a:gd name="adj" fmla="val 9963"/>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Freeform: Shape 33">
            <a:extLst>
              <a:ext uri="{FF2B5EF4-FFF2-40B4-BE49-F238E27FC236}">
                <a16:creationId xmlns:a16="http://schemas.microsoft.com/office/drawing/2014/main" id="{A2D17B2C-B914-4B11-8FE2-C286EFE76D96}"/>
              </a:ext>
            </a:extLst>
          </p:cNvPr>
          <p:cNvSpPr/>
          <p:nvPr userDrawn="1"/>
        </p:nvSpPr>
        <p:spPr>
          <a:xfrm>
            <a:off x="6282717" y="1471198"/>
            <a:ext cx="1432530" cy="790336"/>
          </a:xfrm>
          <a:custGeom>
            <a:avLst/>
            <a:gdLst>
              <a:gd name="connsiteX0" fmla="*/ 0 w 1432530"/>
              <a:gd name="connsiteY0" fmla="*/ 0 h 790336"/>
              <a:gd name="connsiteX1" fmla="*/ 85682 w 1432530"/>
              <a:gd name="connsiteY1" fmla="*/ 4327 h 790336"/>
              <a:gd name="connsiteX2" fmla="*/ 1339152 w 1432530"/>
              <a:gd name="connsiteY2" fmla="*/ 669145 h 790336"/>
              <a:gd name="connsiteX3" fmla="*/ 1432530 w 1432530"/>
              <a:gd name="connsiteY3" fmla="*/ 790336 h 790336"/>
              <a:gd name="connsiteX4" fmla="*/ 621502 w 1432530"/>
              <a:gd name="connsiteY4" fmla="*/ 790336 h 790336"/>
              <a:gd name="connsiteX5" fmla="*/ 564913 w 1432530"/>
              <a:gd name="connsiteY5" fmla="*/ 753411 h 790336"/>
              <a:gd name="connsiteX6" fmla="*/ 30036 w 1432530"/>
              <a:gd name="connsiteY6" fmla="*/ 577070 h 790336"/>
              <a:gd name="connsiteX7" fmla="*/ 0 w 1432530"/>
              <a:gd name="connsiteY7" fmla="*/ 575553 h 7903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432530" h="790336">
                <a:moveTo>
                  <a:pt x="0" y="0"/>
                </a:moveTo>
                <a:lnTo>
                  <a:pt x="85682" y="4327"/>
                </a:lnTo>
                <a:cubicBezTo>
                  <a:pt x="587755" y="55315"/>
                  <a:pt x="1031675" y="303017"/>
                  <a:pt x="1339152" y="669145"/>
                </a:cubicBezTo>
                <a:lnTo>
                  <a:pt x="1432530" y="790336"/>
                </a:lnTo>
                <a:lnTo>
                  <a:pt x="621502" y="790336"/>
                </a:lnTo>
                <a:lnTo>
                  <a:pt x="564913" y="753411"/>
                </a:lnTo>
                <a:cubicBezTo>
                  <a:pt x="405317" y="658650"/>
                  <a:pt x="223914" y="596760"/>
                  <a:pt x="30036" y="577070"/>
                </a:cubicBezTo>
                <a:lnTo>
                  <a:pt x="0" y="575553"/>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Freeform: Shape 28">
            <a:extLst>
              <a:ext uri="{FF2B5EF4-FFF2-40B4-BE49-F238E27FC236}">
                <a16:creationId xmlns:a16="http://schemas.microsoft.com/office/drawing/2014/main" id="{046FBB24-797C-40B3-98D2-49AB91AAFA7F}"/>
              </a:ext>
            </a:extLst>
          </p:cNvPr>
          <p:cNvSpPr/>
          <p:nvPr userDrawn="1"/>
        </p:nvSpPr>
        <p:spPr>
          <a:xfrm rot="16200000">
            <a:off x="4970090" y="1153217"/>
            <a:ext cx="779076" cy="1434021"/>
          </a:xfrm>
          <a:custGeom>
            <a:avLst/>
            <a:gdLst>
              <a:gd name="connsiteX0" fmla="*/ 779076 w 779076"/>
              <a:gd name="connsiteY0" fmla="*/ 1434021 h 1434021"/>
              <a:gd name="connsiteX1" fmla="*/ 206579 w 779076"/>
              <a:gd name="connsiteY1" fmla="*/ 1434021 h 1434021"/>
              <a:gd name="connsiteX2" fmla="*/ 205213 w 779076"/>
              <a:gd name="connsiteY2" fmla="*/ 1405163 h 1434021"/>
              <a:gd name="connsiteX3" fmla="*/ 32080 w 779076"/>
              <a:gd name="connsiteY3" fmla="*/ 868830 h 1434021"/>
              <a:gd name="connsiteX4" fmla="*/ 0 w 779076"/>
              <a:gd name="connsiteY4" fmla="*/ 819013 h 1434021"/>
              <a:gd name="connsiteX5" fmla="*/ 0 w 779076"/>
              <a:gd name="connsiteY5" fmla="*/ 0 h 1434021"/>
              <a:gd name="connsiteX6" fmla="*/ 117761 w 779076"/>
              <a:gd name="connsiteY6" fmla="*/ 91864 h 1434021"/>
              <a:gd name="connsiteX7" fmla="*/ 775094 w 779076"/>
              <a:gd name="connsiteY7" fmla="*/ 1349931 h 14340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79076" h="1434021">
                <a:moveTo>
                  <a:pt x="779076" y="1434021"/>
                </a:moveTo>
                <a:lnTo>
                  <a:pt x="206579" y="1434021"/>
                </a:lnTo>
                <a:lnTo>
                  <a:pt x="205213" y="1405163"/>
                </a:lnTo>
                <a:cubicBezTo>
                  <a:pt x="186725" y="1210932"/>
                  <a:pt x="125904" y="1029044"/>
                  <a:pt x="32080" y="868830"/>
                </a:cubicBezTo>
                <a:lnTo>
                  <a:pt x="0" y="819013"/>
                </a:lnTo>
                <a:lnTo>
                  <a:pt x="0" y="0"/>
                </a:lnTo>
                <a:lnTo>
                  <a:pt x="117761" y="91864"/>
                </a:lnTo>
                <a:cubicBezTo>
                  <a:pt x="482013" y="401493"/>
                  <a:pt x="727220" y="846944"/>
                  <a:pt x="775094" y="1349931"/>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Freeform: Shape 34">
            <a:extLst>
              <a:ext uri="{FF2B5EF4-FFF2-40B4-BE49-F238E27FC236}">
                <a16:creationId xmlns:a16="http://schemas.microsoft.com/office/drawing/2014/main" id="{B9EC18EE-6217-4C8A-AE6E-1AE4AE053454}"/>
              </a:ext>
            </a:extLst>
          </p:cNvPr>
          <p:cNvSpPr/>
          <p:nvPr userDrawn="1"/>
        </p:nvSpPr>
        <p:spPr>
          <a:xfrm rot="10800000">
            <a:off x="4611382" y="4392345"/>
            <a:ext cx="1465255" cy="839390"/>
          </a:xfrm>
          <a:custGeom>
            <a:avLst/>
            <a:gdLst>
              <a:gd name="connsiteX0" fmla="*/ 1465255 w 1465255"/>
              <a:gd name="connsiteY0" fmla="*/ 839390 h 839390"/>
              <a:gd name="connsiteX1" fmla="*/ 679426 w 1465255"/>
              <a:gd name="connsiteY1" fmla="*/ 839390 h 839390"/>
              <a:gd name="connsiteX2" fmla="*/ 661496 w 1465255"/>
              <a:gd name="connsiteY2" fmla="*/ 825287 h 839390"/>
              <a:gd name="connsiteX3" fmla="*/ 30196 w 1465255"/>
              <a:gd name="connsiteY3" fmla="*/ 584973 h 839390"/>
              <a:gd name="connsiteX4" fmla="*/ 0 w 1465255"/>
              <a:gd name="connsiteY4" fmla="*/ 583435 h 839390"/>
              <a:gd name="connsiteX5" fmla="*/ 0 w 1465255"/>
              <a:gd name="connsiteY5" fmla="*/ 0 h 839390"/>
              <a:gd name="connsiteX6" fmla="*/ 86140 w 1465255"/>
              <a:gd name="connsiteY6" fmla="*/ 4386 h 839390"/>
              <a:gd name="connsiteX7" fmla="*/ 1444160 w 1465255"/>
              <a:gd name="connsiteY7" fmla="*/ 806360 h 8393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465255" h="839390">
                <a:moveTo>
                  <a:pt x="1465255" y="839390"/>
                </a:moveTo>
                <a:lnTo>
                  <a:pt x="679426" y="839390"/>
                </a:lnTo>
                <a:lnTo>
                  <a:pt x="661496" y="825287"/>
                </a:lnTo>
                <a:cubicBezTo>
                  <a:pt x="479930" y="694477"/>
                  <a:pt x="264094" y="608924"/>
                  <a:pt x="30196" y="584973"/>
                </a:cubicBezTo>
                <a:lnTo>
                  <a:pt x="0" y="583435"/>
                </a:lnTo>
                <a:lnTo>
                  <a:pt x="0" y="0"/>
                </a:lnTo>
                <a:lnTo>
                  <a:pt x="86140" y="4386"/>
                </a:lnTo>
                <a:cubicBezTo>
                  <a:pt x="646981" y="61815"/>
                  <a:pt x="1135643" y="365427"/>
                  <a:pt x="1444160" y="806360"/>
                </a:cubicBez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Freeform: Shape 35">
            <a:extLst>
              <a:ext uri="{FF2B5EF4-FFF2-40B4-BE49-F238E27FC236}">
                <a16:creationId xmlns:a16="http://schemas.microsoft.com/office/drawing/2014/main" id="{587EDBB1-76C9-44B7-B239-692909FFEE1B}"/>
              </a:ext>
            </a:extLst>
          </p:cNvPr>
          <p:cNvSpPr/>
          <p:nvPr userDrawn="1"/>
        </p:nvSpPr>
        <p:spPr>
          <a:xfrm rot="5400000">
            <a:off x="6593060" y="4079769"/>
            <a:ext cx="798803" cy="1447907"/>
          </a:xfrm>
          <a:custGeom>
            <a:avLst/>
            <a:gdLst>
              <a:gd name="connsiteX0" fmla="*/ 0 w 798803"/>
              <a:gd name="connsiteY0" fmla="*/ 802266 h 1447907"/>
              <a:gd name="connsiteX1" fmla="*/ 0 w 798803"/>
              <a:gd name="connsiteY1" fmla="*/ 0 h 1447907"/>
              <a:gd name="connsiteX2" fmla="*/ 11769 w 798803"/>
              <a:gd name="connsiteY2" fmla="*/ 7679 h 1447907"/>
              <a:gd name="connsiteX3" fmla="*/ 794821 w 798803"/>
              <a:gd name="connsiteY3" fmla="*/ 1363817 h 1447907"/>
              <a:gd name="connsiteX4" fmla="*/ 798803 w 798803"/>
              <a:gd name="connsiteY4" fmla="*/ 1447907 h 1447907"/>
              <a:gd name="connsiteX5" fmla="*/ 226305 w 798803"/>
              <a:gd name="connsiteY5" fmla="*/ 1447907 h 1447907"/>
              <a:gd name="connsiteX6" fmla="*/ 224939 w 798803"/>
              <a:gd name="connsiteY6" fmla="*/ 1419049 h 1447907"/>
              <a:gd name="connsiteX7" fmla="*/ 51807 w 798803"/>
              <a:gd name="connsiteY7" fmla="*/ 882716 h 14479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98803" h="1447907">
                <a:moveTo>
                  <a:pt x="0" y="802266"/>
                </a:moveTo>
                <a:lnTo>
                  <a:pt x="0" y="0"/>
                </a:lnTo>
                <a:lnTo>
                  <a:pt x="11769" y="7679"/>
                </a:lnTo>
                <a:cubicBezTo>
                  <a:pt x="444813" y="317100"/>
                  <a:pt x="741628" y="804943"/>
                  <a:pt x="794821" y="1363817"/>
                </a:cubicBezTo>
                <a:lnTo>
                  <a:pt x="798803" y="1447907"/>
                </a:lnTo>
                <a:lnTo>
                  <a:pt x="226305" y="1447907"/>
                </a:lnTo>
                <a:lnTo>
                  <a:pt x="224939" y="1419049"/>
                </a:lnTo>
                <a:cubicBezTo>
                  <a:pt x="206452" y="1224818"/>
                  <a:pt x="145631" y="1042930"/>
                  <a:pt x="51807" y="882716"/>
                </a:cubicBezTo>
                <a:close/>
              </a:path>
            </a:pathLst>
          </a:cu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Slide Number Placeholder 5">
            <a:extLst>
              <a:ext uri="{FF2B5EF4-FFF2-40B4-BE49-F238E27FC236}">
                <a16:creationId xmlns:a16="http://schemas.microsoft.com/office/drawing/2014/main" id="{E64ED553-C422-4B9E-813D-458DFA7408C6}"/>
              </a:ext>
            </a:extLst>
          </p:cNvPr>
          <p:cNvSpPr>
            <a:spLocks noGrp="1"/>
          </p:cNvSpPr>
          <p:nvPr userDrawn="1">
            <p:ph type="sldNum" sz="quarter" idx="12"/>
          </p:nvPr>
        </p:nvSpPr>
        <p:spPr/>
        <p:txBody>
          <a:bodyPr/>
          <a:lstStyle>
            <a:lvl1pPr>
              <a:defRPr>
                <a:solidFill>
                  <a:schemeClr val="bg1"/>
                </a:solidFill>
              </a:defRPr>
            </a:lvl1pPr>
          </a:lstStyle>
          <a:p>
            <a:fld id="{DA69A137-6BDB-47B4-8B9B-30BE2E63C07B}" type="slidenum">
              <a:rPr lang="en-US" smtClean="0"/>
              <a:pPr/>
              <a:t>‹#›</a:t>
            </a:fld>
            <a:endParaRPr lang="en-US"/>
          </a:p>
        </p:txBody>
      </p:sp>
      <p:sp>
        <p:nvSpPr>
          <p:cNvPr id="48" name="Text Placeholder 47">
            <a:extLst>
              <a:ext uri="{FF2B5EF4-FFF2-40B4-BE49-F238E27FC236}">
                <a16:creationId xmlns:a16="http://schemas.microsoft.com/office/drawing/2014/main" id="{4127AE8F-B44F-4724-BB5B-452764DFBF20}"/>
              </a:ext>
            </a:extLst>
          </p:cNvPr>
          <p:cNvSpPr>
            <a:spLocks noGrp="1"/>
          </p:cNvSpPr>
          <p:nvPr userDrawn="1">
            <p:ph type="body" sz="quarter" idx="13"/>
          </p:nvPr>
        </p:nvSpPr>
        <p:spPr>
          <a:xfrm>
            <a:off x="883132" y="726383"/>
            <a:ext cx="2884907" cy="1299578"/>
          </a:xfrm>
        </p:spPr>
        <p:txBody>
          <a:bodyPr anchor="ctr">
            <a:noAutofit/>
          </a:bodyPr>
          <a:lstStyle>
            <a:lvl1pPr marL="0" indent="0" algn="l">
              <a:buFontTx/>
              <a:buNone/>
              <a:defRPr sz="1200"/>
            </a:lvl1pPr>
            <a:lvl2pPr marL="457200" indent="0" algn="ctr">
              <a:buFontTx/>
              <a:buNone/>
              <a:defRPr sz="1600"/>
            </a:lvl2pPr>
            <a:lvl3pPr marL="914400" indent="0" algn="ctr">
              <a:buFontTx/>
              <a:buNone/>
              <a:defRPr sz="1600"/>
            </a:lvl3pPr>
            <a:lvl4pPr marL="1371600" indent="0" algn="ctr">
              <a:buFontTx/>
              <a:buNone/>
              <a:defRPr sz="1600"/>
            </a:lvl4pPr>
            <a:lvl5pPr marL="1828800" indent="0" algn="ctr">
              <a:buFontTx/>
              <a:buNone/>
              <a:defRPr sz="1600"/>
            </a:lvl5pPr>
          </a:lstStyle>
          <a:p>
            <a:pPr lvl="0"/>
            <a:r>
              <a:rPr lang="en-US" dirty="0"/>
              <a:t>Click to edit Master text styles</a:t>
            </a:r>
          </a:p>
        </p:txBody>
      </p:sp>
      <p:sp>
        <p:nvSpPr>
          <p:cNvPr id="49" name="Text Placeholder 47">
            <a:extLst>
              <a:ext uri="{FF2B5EF4-FFF2-40B4-BE49-F238E27FC236}">
                <a16:creationId xmlns:a16="http://schemas.microsoft.com/office/drawing/2014/main" id="{BA8DCEBF-A405-44C7-92F0-885D34291C08}"/>
              </a:ext>
            </a:extLst>
          </p:cNvPr>
          <p:cNvSpPr>
            <a:spLocks noGrp="1"/>
          </p:cNvSpPr>
          <p:nvPr userDrawn="1">
            <p:ph type="body" sz="quarter" idx="14"/>
          </p:nvPr>
        </p:nvSpPr>
        <p:spPr>
          <a:xfrm>
            <a:off x="8361521" y="726383"/>
            <a:ext cx="2969766" cy="1299577"/>
          </a:xfrm>
        </p:spPr>
        <p:txBody>
          <a:bodyPr anchor="ctr">
            <a:noAutofit/>
          </a:bodyPr>
          <a:lstStyle>
            <a:lvl1pPr marL="0" indent="0" algn="r">
              <a:buFontTx/>
              <a:buNone/>
              <a:defRPr sz="1100"/>
            </a:lvl1pPr>
            <a:lvl2pPr marL="457200" indent="0" algn="ctr">
              <a:buFontTx/>
              <a:buNone/>
              <a:defRPr sz="1600"/>
            </a:lvl2pPr>
            <a:lvl3pPr marL="914400" indent="0" algn="ctr">
              <a:buFontTx/>
              <a:buNone/>
              <a:defRPr sz="1600"/>
            </a:lvl3pPr>
            <a:lvl4pPr marL="1371600" indent="0" algn="ctr">
              <a:buFontTx/>
              <a:buNone/>
              <a:defRPr sz="1600"/>
            </a:lvl4pPr>
            <a:lvl5pPr marL="1828800" indent="0" algn="ctr">
              <a:buFontTx/>
              <a:buNone/>
              <a:defRPr sz="1600"/>
            </a:lvl5pPr>
          </a:lstStyle>
          <a:p>
            <a:pPr lvl="0"/>
            <a:r>
              <a:rPr lang="en-US" dirty="0"/>
              <a:t>Click to edit Master text styles</a:t>
            </a:r>
          </a:p>
        </p:txBody>
      </p:sp>
      <p:sp>
        <p:nvSpPr>
          <p:cNvPr id="50" name="Text Placeholder 47">
            <a:extLst>
              <a:ext uri="{FF2B5EF4-FFF2-40B4-BE49-F238E27FC236}">
                <a16:creationId xmlns:a16="http://schemas.microsoft.com/office/drawing/2014/main" id="{60FB55BE-42EE-4153-B0D1-088B7D34509B}"/>
              </a:ext>
            </a:extLst>
          </p:cNvPr>
          <p:cNvSpPr>
            <a:spLocks noGrp="1"/>
          </p:cNvSpPr>
          <p:nvPr userDrawn="1">
            <p:ph type="body" sz="quarter" idx="15"/>
          </p:nvPr>
        </p:nvSpPr>
        <p:spPr>
          <a:xfrm>
            <a:off x="8050007" y="4579847"/>
            <a:ext cx="3281280" cy="1403005"/>
          </a:xfrm>
        </p:spPr>
        <p:txBody>
          <a:bodyPr anchor="ctr">
            <a:noAutofit/>
          </a:bodyPr>
          <a:lstStyle>
            <a:lvl1pPr marL="0" indent="0" algn="r">
              <a:buFontTx/>
              <a:buNone/>
              <a:defRPr sz="1100"/>
            </a:lvl1pPr>
            <a:lvl2pPr marL="457200" indent="0" algn="ctr">
              <a:buFontTx/>
              <a:buNone/>
              <a:defRPr sz="1600"/>
            </a:lvl2pPr>
            <a:lvl3pPr marL="914400" indent="0" algn="ctr">
              <a:buFontTx/>
              <a:buNone/>
              <a:defRPr sz="1600"/>
            </a:lvl3pPr>
            <a:lvl4pPr marL="1371600" indent="0" algn="ctr">
              <a:buFontTx/>
              <a:buNone/>
              <a:defRPr sz="1600"/>
            </a:lvl4pPr>
            <a:lvl5pPr marL="1828800" indent="0" algn="ctr">
              <a:buFontTx/>
              <a:buNone/>
              <a:defRPr sz="1600"/>
            </a:lvl5pPr>
          </a:lstStyle>
          <a:p>
            <a:pPr lvl="0"/>
            <a:r>
              <a:rPr lang="en-US" dirty="0"/>
              <a:t>Click to edit Master text styles</a:t>
            </a:r>
          </a:p>
        </p:txBody>
      </p:sp>
      <p:sp>
        <p:nvSpPr>
          <p:cNvPr id="51" name="Text Placeholder 47">
            <a:extLst>
              <a:ext uri="{FF2B5EF4-FFF2-40B4-BE49-F238E27FC236}">
                <a16:creationId xmlns:a16="http://schemas.microsoft.com/office/drawing/2014/main" id="{91F324D8-41B6-4920-BB21-84DADB37590F}"/>
              </a:ext>
            </a:extLst>
          </p:cNvPr>
          <p:cNvSpPr>
            <a:spLocks noGrp="1"/>
          </p:cNvSpPr>
          <p:nvPr userDrawn="1">
            <p:ph type="body" sz="quarter" idx="16"/>
          </p:nvPr>
        </p:nvSpPr>
        <p:spPr>
          <a:xfrm>
            <a:off x="883132" y="4579847"/>
            <a:ext cx="3092246" cy="1403005"/>
          </a:xfrm>
        </p:spPr>
        <p:txBody>
          <a:bodyPr anchor="ctr">
            <a:noAutofit/>
          </a:bodyPr>
          <a:lstStyle>
            <a:lvl1pPr marL="0" indent="0" algn="l">
              <a:buFontTx/>
              <a:buNone/>
              <a:defRPr sz="1200"/>
            </a:lvl1pPr>
            <a:lvl2pPr marL="457200" indent="0" algn="ctr">
              <a:buFontTx/>
              <a:buNone/>
              <a:defRPr sz="1600"/>
            </a:lvl2pPr>
            <a:lvl3pPr marL="914400" indent="0" algn="ctr">
              <a:buFontTx/>
              <a:buNone/>
              <a:defRPr sz="1600"/>
            </a:lvl3pPr>
            <a:lvl4pPr marL="1371600" indent="0" algn="ctr">
              <a:buFontTx/>
              <a:buNone/>
              <a:defRPr sz="1600"/>
            </a:lvl4pPr>
            <a:lvl5pPr marL="1828800" indent="0" algn="ctr">
              <a:buFontTx/>
              <a:buNone/>
              <a:defRPr sz="1600"/>
            </a:lvl5pPr>
          </a:lstStyle>
          <a:p>
            <a:pPr lvl="0"/>
            <a:r>
              <a:rPr lang="en-US" dirty="0"/>
              <a:t>Click to edit Master text styles</a:t>
            </a:r>
          </a:p>
        </p:txBody>
      </p:sp>
      <p:sp>
        <p:nvSpPr>
          <p:cNvPr id="45" name="Freeform: Shape 44">
            <a:extLst>
              <a:ext uri="{FF2B5EF4-FFF2-40B4-BE49-F238E27FC236}">
                <a16:creationId xmlns:a16="http://schemas.microsoft.com/office/drawing/2014/main" id="{308B1D75-AE5E-4F8D-8229-978BCA2B1C67}"/>
              </a:ext>
            </a:extLst>
          </p:cNvPr>
          <p:cNvSpPr/>
          <p:nvPr userDrawn="1"/>
        </p:nvSpPr>
        <p:spPr>
          <a:xfrm rot="13643105">
            <a:off x="4001715" y="2428738"/>
            <a:ext cx="1712073" cy="1741694"/>
          </a:xfrm>
          <a:custGeom>
            <a:avLst/>
            <a:gdLst>
              <a:gd name="connsiteX0" fmla="*/ 1242035 w 1712073"/>
              <a:gd name="connsiteY0" fmla="*/ 1741694 h 1741694"/>
              <a:gd name="connsiteX1" fmla="*/ 1231893 w 1712073"/>
              <a:gd name="connsiteY1" fmla="*/ 1741694 h 1741694"/>
              <a:gd name="connsiteX2" fmla="*/ 1230520 w 1712073"/>
              <a:gd name="connsiteY2" fmla="*/ 1712441 h 1741694"/>
              <a:gd name="connsiteX3" fmla="*/ 94736 w 1712073"/>
              <a:gd name="connsiteY3" fmla="*/ 474727 h 1741694"/>
              <a:gd name="connsiteX4" fmla="*/ 0 w 1712073"/>
              <a:gd name="connsiteY4" fmla="*/ 471356 h 1741694"/>
              <a:gd name="connsiteX5" fmla="*/ 433661 w 1712073"/>
              <a:gd name="connsiteY5" fmla="*/ 0 h 1741694"/>
              <a:gd name="connsiteX6" fmla="*/ 503655 w 1712073"/>
              <a:gd name="connsiteY6" fmla="*/ 20306 h 1741694"/>
              <a:gd name="connsiteX7" fmla="*/ 1692103 w 1712073"/>
              <a:gd name="connsiteY7" fmla="*/ 1168958 h 1741694"/>
              <a:gd name="connsiteX8" fmla="*/ 1712073 w 1712073"/>
              <a:gd name="connsiteY8" fmla="*/ 1230798 h 17416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712073" h="1741694">
                <a:moveTo>
                  <a:pt x="1242035" y="1741694"/>
                </a:moveTo>
                <a:lnTo>
                  <a:pt x="1231893" y="1741694"/>
                </a:lnTo>
                <a:cubicBezTo>
                  <a:pt x="1231435" y="1731943"/>
                  <a:pt x="1230977" y="1722193"/>
                  <a:pt x="1230520" y="1712441"/>
                </a:cubicBezTo>
                <a:cubicBezTo>
                  <a:pt x="1178478" y="1161146"/>
                  <a:pt x="631808" y="535257"/>
                  <a:pt x="94736" y="474727"/>
                </a:cubicBezTo>
                <a:lnTo>
                  <a:pt x="0" y="471356"/>
                </a:lnTo>
                <a:lnTo>
                  <a:pt x="433661" y="0"/>
                </a:lnTo>
                <a:lnTo>
                  <a:pt x="503655" y="20306"/>
                </a:lnTo>
                <a:cubicBezTo>
                  <a:pt x="1052102" y="200898"/>
                  <a:pt x="1490660" y="626544"/>
                  <a:pt x="1692103" y="1168958"/>
                </a:cubicBezTo>
                <a:lnTo>
                  <a:pt x="1712073" y="123079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 name="Freeform: Shape 52">
            <a:extLst>
              <a:ext uri="{FF2B5EF4-FFF2-40B4-BE49-F238E27FC236}">
                <a16:creationId xmlns:a16="http://schemas.microsoft.com/office/drawing/2014/main" id="{D7D17653-5040-4C44-9B9C-FCAF9C4996F8}"/>
              </a:ext>
            </a:extLst>
          </p:cNvPr>
          <p:cNvSpPr/>
          <p:nvPr userDrawn="1"/>
        </p:nvSpPr>
        <p:spPr>
          <a:xfrm rot="2807514">
            <a:off x="6595344" y="2470747"/>
            <a:ext cx="1752163" cy="1717265"/>
          </a:xfrm>
          <a:custGeom>
            <a:avLst/>
            <a:gdLst>
              <a:gd name="connsiteX0" fmla="*/ 0 w 1752163"/>
              <a:gd name="connsiteY0" fmla="*/ 471356 h 1717265"/>
              <a:gd name="connsiteX1" fmla="*/ 446363 w 1752163"/>
              <a:gd name="connsiteY1" fmla="*/ 0 h 1717265"/>
              <a:gd name="connsiteX2" fmla="*/ 518407 w 1752163"/>
              <a:gd name="connsiteY2" fmla="*/ 20306 h 1717265"/>
              <a:gd name="connsiteX3" fmla="*/ 1741664 w 1752163"/>
              <a:gd name="connsiteY3" fmla="*/ 1168958 h 1717265"/>
              <a:gd name="connsiteX4" fmla="*/ 1752163 w 1752163"/>
              <a:gd name="connsiteY4" fmla="*/ 1200546 h 1717265"/>
              <a:gd name="connsiteX5" fmla="*/ 1266794 w 1752163"/>
              <a:gd name="connsiteY5" fmla="*/ 1717265 h 1717265"/>
              <a:gd name="connsiteX6" fmla="*/ 1266561 w 1752163"/>
              <a:gd name="connsiteY6" fmla="*/ 1712441 h 1717265"/>
              <a:gd name="connsiteX7" fmla="*/ 97511 w 1752163"/>
              <a:gd name="connsiteY7" fmla="*/ 474727 h 17172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52163" h="1717265">
                <a:moveTo>
                  <a:pt x="0" y="471356"/>
                </a:moveTo>
                <a:lnTo>
                  <a:pt x="446363" y="0"/>
                </a:lnTo>
                <a:lnTo>
                  <a:pt x="518407" y="20306"/>
                </a:lnTo>
                <a:cubicBezTo>
                  <a:pt x="1082918" y="200898"/>
                  <a:pt x="1534321" y="626544"/>
                  <a:pt x="1741664" y="1168958"/>
                </a:cubicBezTo>
                <a:lnTo>
                  <a:pt x="1752163" y="1200546"/>
                </a:lnTo>
                <a:lnTo>
                  <a:pt x="1266794" y="1717265"/>
                </a:lnTo>
                <a:lnTo>
                  <a:pt x="1266561" y="1712441"/>
                </a:lnTo>
                <a:cubicBezTo>
                  <a:pt x="1212995" y="1161146"/>
                  <a:pt x="650313" y="535257"/>
                  <a:pt x="97511" y="474727"/>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Oval 31">
            <a:extLst>
              <a:ext uri="{FF2B5EF4-FFF2-40B4-BE49-F238E27FC236}">
                <a16:creationId xmlns:a16="http://schemas.microsoft.com/office/drawing/2014/main" id="{1E372B63-A329-40CC-B031-8DE4DD6F1F51}"/>
              </a:ext>
            </a:extLst>
          </p:cNvPr>
          <p:cNvSpPr/>
          <p:nvPr userDrawn="1"/>
        </p:nvSpPr>
        <p:spPr>
          <a:xfrm>
            <a:off x="4803412" y="1992642"/>
            <a:ext cx="2734411" cy="2734411"/>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Text Placeholder 47">
            <a:extLst>
              <a:ext uri="{FF2B5EF4-FFF2-40B4-BE49-F238E27FC236}">
                <a16:creationId xmlns:a16="http://schemas.microsoft.com/office/drawing/2014/main" id="{3078648E-33FD-424E-8210-07CDFD0D7310}"/>
              </a:ext>
            </a:extLst>
          </p:cNvPr>
          <p:cNvSpPr>
            <a:spLocks noGrp="1"/>
          </p:cNvSpPr>
          <p:nvPr>
            <p:ph type="body" sz="quarter" idx="17"/>
          </p:nvPr>
        </p:nvSpPr>
        <p:spPr>
          <a:xfrm>
            <a:off x="883132" y="2710056"/>
            <a:ext cx="2884907" cy="1299578"/>
          </a:xfrm>
        </p:spPr>
        <p:txBody>
          <a:bodyPr anchor="ctr">
            <a:noAutofit/>
          </a:bodyPr>
          <a:lstStyle>
            <a:lvl1pPr marL="0" indent="0" algn="l">
              <a:buFontTx/>
              <a:buNone/>
              <a:defRPr sz="1200"/>
            </a:lvl1pPr>
            <a:lvl2pPr marL="457200" indent="0" algn="ctr">
              <a:buFontTx/>
              <a:buNone/>
              <a:defRPr sz="1600"/>
            </a:lvl2pPr>
            <a:lvl3pPr marL="914400" indent="0" algn="ctr">
              <a:buFontTx/>
              <a:buNone/>
              <a:defRPr sz="1600"/>
            </a:lvl3pPr>
            <a:lvl4pPr marL="1371600" indent="0" algn="ctr">
              <a:buFontTx/>
              <a:buNone/>
              <a:defRPr sz="1600"/>
            </a:lvl4pPr>
            <a:lvl5pPr marL="1828800" indent="0" algn="ctr">
              <a:buFontTx/>
              <a:buNone/>
              <a:defRPr sz="1600"/>
            </a:lvl5pPr>
          </a:lstStyle>
          <a:p>
            <a:pPr lvl="0"/>
            <a:r>
              <a:rPr lang="en-US" dirty="0"/>
              <a:t>Click to edit Master text styles</a:t>
            </a:r>
          </a:p>
        </p:txBody>
      </p:sp>
      <p:sp>
        <p:nvSpPr>
          <p:cNvPr id="55" name="Text Placeholder 47">
            <a:extLst>
              <a:ext uri="{FF2B5EF4-FFF2-40B4-BE49-F238E27FC236}">
                <a16:creationId xmlns:a16="http://schemas.microsoft.com/office/drawing/2014/main" id="{3A5567F2-2531-446C-974F-85EC6D09F33A}"/>
              </a:ext>
            </a:extLst>
          </p:cNvPr>
          <p:cNvSpPr>
            <a:spLocks noGrp="1"/>
          </p:cNvSpPr>
          <p:nvPr>
            <p:ph type="body" sz="quarter" idx="18"/>
          </p:nvPr>
        </p:nvSpPr>
        <p:spPr>
          <a:xfrm>
            <a:off x="8446380" y="2633332"/>
            <a:ext cx="2884907" cy="1299578"/>
          </a:xfrm>
        </p:spPr>
        <p:txBody>
          <a:bodyPr anchor="ctr">
            <a:noAutofit/>
          </a:bodyPr>
          <a:lstStyle>
            <a:lvl1pPr marL="0" indent="0" algn="r">
              <a:buFontTx/>
              <a:buNone/>
              <a:defRPr sz="1100"/>
            </a:lvl1pPr>
            <a:lvl2pPr marL="457200" indent="0" algn="ctr">
              <a:buFontTx/>
              <a:buNone/>
              <a:defRPr sz="1600"/>
            </a:lvl2pPr>
            <a:lvl3pPr marL="914400" indent="0" algn="ctr">
              <a:buFontTx/>
              <a:buNone/>
              <a:defRPr sz="1600"/>
            </a:lvl3pPr>
            <a:lvl4pPr marL="1371600" indent="0" algn="ctr">
              <a:buFontTx/>
              <a:buNone/>
              <a:defRPr sz="1600"/>
            </a:lvl4pPr>
            <a:lvl5pPr marL="1828800" indent="0" algn="ctr">
              <a:buFontTx/>
              <a:buNone/>
              <a:defRPr sz="1600"/>
            </a:lvl5pPr>
          </a:lstStyle>
          <a:p>
            <a:pPr lvl="0"/>
            <a:r>
              <a:rPr lang="en-US" dirty="0"/>
              <a:t>Click to edit Master text styles</a:t>
            </a:r>
          </a:p>
        </p:txBody>
      </p:sp>
      <p:sp>
        <p:nvSpPr>
          <p:cNvPr id="30" name="TextBox 29">
            <a:extLst>
              <a:ext uri="{FF2B5EF4-FFF2-40B4-BE49-F238E27FC236}">
                <a16:creationId xmlns:a16="http://schemas.microsoft.com/office/drawing/2014/main" id="{7C4F752C-29CD-45DA-B9F6-E582DEEA0250}"/>
              </a:ext>
            </a:extLst>
          </p:cNvPr>
          <p:cNvSpPr txBox="1"/>
          <p:nvPr userDrawn="1"/>
        </p:nvSpPr>
        <p:spPr>
          <a:xfrm>
            <a:off x="3457621" y="6652816"/>
            <a:ext cx="5276757" cy="31803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b="0" i="0" u="none" strike="noStrike" kern="1200" baseline="30000" dirty="0">
                <a:solidFill>
                  <a:schemeClr val="bg1"/>
                </a:solidFill>
                <a:latin typeface="Arial" panose="020B0604020202020204" pitchFamily="34" charset="0"/>
                <a:ea typeface="+mn-ea"/>
                <a:cs typeface="Arial" panose="020B0604020202020204" pitchFamily="34" charset="0"/>
              </a:rPr>
              <a:t>Poster presented at the 2021 ASH Annual Meeting, held on December 11-14, 2021, in Atlanta, GA</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100" b="0" i="0" u="none" strike="noStrike" kern="1200" baseline="30000" dirty="0">
              <a:solidFill>
                <a:schemeClr val="bg1"/>
              </a:solidFill>
              <a:latin typeface="Arial" panose="020B0604020202020204" pitchFamily="34" charset="0"/>
              <a:ea typeface="+mn-ea"/>
              <a:cs typeface="Arial" panose="020B0604020202020204" pitchFamily="34" charset="0"/>
            </a:endParaRPr>
          </a:p>
        </p:txBody>
      </p:sp>
      <p:sp>
        <p:nvSpPr>
          <p:cNvPr id="31" name="TextBox 30">
            <a:extLst>
              <a:ext uri="{FF2B5EF4-FFF2-40B4-BE49-F238E27FC236}">
                <a16:creationId xmlns:a16="http://schemas.microsoft.com/office/drawing/2014/main" id="{D30A06B7-D325-4795-8243-7012EED0735C}"/>
              </a:ext>
            </a:extLst>
          </p:cNvPr>
          <p:cNvSpPr txBox="1"/>
          <p:nvPr userDrawn="1"/>
        </p:nvSpPr>
        <p:spPr>
          <a:xfrm>
            <a:off x="4789675" y="3020395"/>
            <a:ext cx="2734411" cy="584775"/>
          </a:xfrm>
          <a:prstGeom prst="rect">
            <a:avLst/>
          </a:prstGeom>
          <a:noFill/>
        </p:spPr>
        <p:txBody>
          <a:bodyPr wrap="square" rtlCol="0">
            <a:spAutoFit/>
          </a:bodyPr>
          <a:lstStyle/>
          <a:p>
            <a:pPr algn="ctr"/>
            <a:r>
              <a:rPr lang="en-US" sz="3200" b="1" dirty="0">
                <a:solidFill>
                  <a:srgbClr val="006BB1"/>
                </a:solidFill>
                <a:latin typeface="Arial" panose="020B0604020202020204" pitchFamily="34" charset="0"/>
                <a:cs typeface="Arial" panose="020B0604020202020204" pitchFamily="34" charset="0"/>
              </a:rPr>
              <a:t>Conclusions</a:t>
            </a:r>
          </a:p>
        </p:txBody>
      </p:sp>
      <p:sp>
        <p:nvSpPr>
          <p:cNvPr id="37" name="Footer Placeholder 4">
            <a:extLst>
              <a:ext uri="{FF2B5EF4-FFF2-40B4-BE49-F238E27FC236}">
                <a16:creationId xmlns:a16="http://schemas.microsoft.com/office/drawing/2014/main" id="{670758A1-1247-4D09-AE2E-49D41770537A}"/>
              </a:ext>
            </a:extLst>
          </p:cNvPr>
          <p:cNvSpPr>
            <a:spLocks noGrp="1"/>
          </p:cNvSpPr>
          <p:nvPr>
            <p:ph type="ftr" sz="quarter" idx="3"/>
          </p:nvPr>
        </p:nvSpPr>
        <p:spPr>
          <a:xfrm>
            <a:off x="459507" y="6279132"/>
            <a:ext cx="10515599" cy="313604"/>
          </a:xfrm>
          <a:prstGeom prst="rect">
            <a:avLst/>
          </a:prstGeom>
        </p:spPr>
        <p:txBody>
          <a:bodyPr vert="horz" lIns="91440" tIns="45720" rIns="91440" bIns="45720" rtlCol="0" anchor="b"/>
          <a:lstStyle>
            <a:lvl1pPr algn="l">
              <a:defRPr sz="1000">
                <a:solidFill>
                  <a:schemeClr val="bg1"/>
                </a:solidFill>
                <a:latin typeface="Arial" panose="020B0604020202020204" pitchFamily="34" charset="0"/>
                <a:cs typeface="Arial" panose="020B0604020202020204" pitchFamily="34" charset="0"/>
              </a:defRPr>
            </a:lvl1pPr>
          </a:lstStyle>
          <a:p>
            <a:endParaRPr lang="en-US" dirty="0"/>
          </a:p>
        </p:txBody>
      </p:sp>
    </p:spTree>
    <p:custDataLst>
      <p:tags r:id="rId1"/>
    </p:custDataLst>
    <p:extLst>
      <p:ext uri="{BB962C8B-B14F-4D97-AF65-F5344CB8AC3E}">
        <p14:creationId xmlns:p14="http://schemas.microsoft.com/office/powerpoint/2010/main" val="40158328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aphicFrame>
        <p:nvGraphicFramePr>
          <p:cNvPr id="5" name="Object 4" hidden="1"/>
          <p:cNvGraphicFramePr>
            <a:graphicFrameLocks noChangeAspect="1"/>
          </p:cNvGraphicFramePr>
          <p:nvPr userDrawn="1">
            <p:custDataLst>
              <p:tags r:id="rId2"/>
            </p:custDataLst>
            <p:extLst>
              <p:ext uri="{D42A27DB-BD31-4B8C-83A1-F6EECF244321}">
                <p14:modId xmlns:p14="http://schemas.microsoft.com/office/powerpoint/2010/main" val="2950111675"/>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5" imgW="416" imgH="416" progId="TCLayout.ActiveDocument.1">
                  <p:embed/>
                </p:oleObj>
              </mc:Choice>
              <mc:Fallback>
                <p:oleObj name="think-cell Slide" r:id="rId5" imgW="416" imgH="416" progId="TCLayout.ActiveDocument.1">
                  <p:embed/>
                  <p:pic>
                    <p:nvPicPr>
                      <p:cNvPr id="5" name="Object 4" hidden="1"/>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4" name="Rectangle 3" hidden="1"/>
          <p:cNvSpPr/>
          <p:nvPr userDrawn="1">
            <p:custDataLst>
              <p:tags r:id="rId3"/>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marL="0" lvl="0" indent="0" algn="ctr" eaLnBrk="1"/>
            <a:endParaRPr lang="en-US" sz="6000" b="1" i="0" baseline="0" dirty="0">
              <a:latin typeface="Arial" panose="020B0604020202020204" pitchFamily="34" charset="0"/>
              <a:ea typeface="+mj-ea"/>
              <a:cs typeface="Arial" panose="020B0604020202020204" pitchFamily="34" charset="0"/>
              <a:sym typeface="Arial" panose="020B0604020202020204" pitchFamily="34" charset="0"/>
            </a:endParaRPr>
          </a:p>
        </p:txBody>
      </p:sp>
      <p:sp>
        <p:nvSpPr>
          <p:cNvPr id="2" name="Title 1">
            <a:extLst>
              <a:ext uri="{FF2B5EF4-FFF2-40B4-BE49-F238E27FC236}">
                <a16:creationId xmlns:a16="http://schemas.microsoft.com/office/drawing/2014/main" id="{09AC7A5B-C7AE-4DAB-8AFC-9398DF251BAA}"/>
              </a:ext>
            </a:extLst>
          </p:cNvPr>
          <p:cNvSpPr>
            <a:spLocks noGrp="1"/>
          </p:cNvSpPr>
          <p:nvPr>
            <p:ph type="title"/>
          </p:nvPr>
        </p:nvSpPr>
        <p:spPr>
          <a:xfrm>
            <a:off x="459506" y="1201739"/>
            <a:ext cx="10515600" cy="2852737"/>
          </a:xfrm>
        </p:spPr>
        <p:txBody>
          <a:bodyPr anchor="b"/>
          <a:lstStyle>
            <a:lvl1pPr>
              <a:defRPr sz="6000">
                <a:solidFill>
                  <a:srgbClr val="007DA0"/>
                </a:solidFill>
              </a:defRPr>
            </a:lvl1pPr>
          </a:lstStyle>
          <a:p>
            <a:r>
              <a:rPr lang="en-US" dirty="0"/>
              <a:t>Click to edit Master title style</a:t>
            </a:r>
          </a:p>
        </p:txBody>
      </p:sp>
      <p:sp>
        <p:nvSpPr>
          <p:cNvPr id="3" name="Text Placeholder 2">
            <a:extLst>
              <a:ext uri="{FF2B5EF4-FFF2-40B4-BE49-F238E27FC236}">
                <a16:creationId xmlns:a16="http://schemas.microsoft.com/office/drawing/2014/main" id="{BED089FB-667F-48EE-A194-8EB218A9931D}"/>
              </a:ext>
            </a:extLst>
          </p:cNvPr>
          <p:cNvSpPr>
            <a:spLocks noGrp="1"/>
          </p:cNvSpPr>
          <p:nvPr>
            <p:ph type="body" idx="1"/>
          </p:nvPr>
        </p:nvSpPr>
        <p:spPr>
          <a:xfrm>
            <a:off x="459506" y="4293900"/>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6" name="Slide Number Placeholder 5">
            <a:extLst>
              <a:ext uri="{FF2B5EF4-FFF2-40B4-BE49-F238E27FC236}">
                <a16:creationId xmlns:a16="http://schemas.microsoft.com/office/drawing/2014/main" id="{ADA7ECC1-045D-405D-B2DD-06D233DB690F}"/>
              </a:ext>
            </a:extLst>
          </p:cNvPr>
          <p:cNvSpPr>
            <a:spLocks noGrp="1"/>
          </p:cNvSpPr>
          <p:nvPr>
            <p:ph type="sldNum" sz="quarter" idx="12"/>
          </p:nvPr>
        </p:nvSpPr>
        <p:spPr/>
        <p:txBody>
          <a:bodyPr/>
          <a:lstStyle/>
          <a:p>
            <a:fld id="{DA69A137-6BDB-47B4-8B9B-30BE2E63C07B}" type="slidenum">
              <a:rPr lang="en-US" smtClean="0"/>
              <a:t>‹#›</a:t>
            </a:fld>
            <a:endParaRPr lang="en-US"/>
          </a:p>
        </p:txBody>
      </p:sp>
      <p:sp>
        <p:nvSpPr>
          <p:cNvPr id="8" name="Footer Placeholder 4">
            <a:extLst>
              <a:ext uri="{FF2B5EF4-FFF2-40B4-BE49-F238E27FC236}">
                <a16:creationId xmlns:a16="http://schemas.microsoft.com/office/drawing/2014/main" id="{221C9E31-750D-4660-8146-C858F0330403}"/>
              </a:ext>
            </a:extLst>
          </p:cNvPr>
          <p:cNvSpPr>
            <a:spLocks noGrp="1"/>
          </p:cNvSpPr>
          <p:nvPr>
            <p:ph type="ftr" sz="quarter" idx="3"/>
          </p:nvPr>
        </p:nvSpPr>
        <p:spPr>
          <a:xfrm>
            <a:off x="459507" y="6279132"/>
            <a:ext cx="10515599" cy="313604"/>
          </a:xfrm>
          <a:prstGeom prst="rect">
            <a:avLst/>
          </a:prstGeom>
        </p:spPr>
        <p:txBody>
          <a:bodyPr vert="horz" lIns="91440" tIns="45720" rIns="91440" bIns="45720" rtlCol="0" anchor="b"/>
          <a:lstStyle>
            <a:lvl1pPr algn="l">
              <a:defRPr sz="1000">
                <a:solidFill>
                  <a:schemeClr val="tx2"/>
                </a:solidFill>
                <a:latin typeface="Arial" panose="020B0604020202020204" pitchFamily="34" charset="0"/>
                <a:cs typeface="Arial" panose="020B0604020202020204" pitchFamily="34" charset="0"/>
              </a:defRPr>
            </a:lvl1pPr>
          </a:lstStyle>
          <a:p>
            <a:endParaRPr lang="en-US" dirty="0"/>
          </a:p>
        </p:txBody>
      </p:sp>
    </p:spTree>
    <p:custDataLst>
      <p:tags r:id="rId1"/>
    </p:custDataLst>
    <p:extLst>
      <p:ext uri="{BB962C8B-B14F-4D97-AF65-F5344CB8AC3E}">
        <p14:creationId xmlns:p14="http://schemas.microsoft.com/office/powerpoint/2010/main" val="187946924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graphicFrame>
        <p:nvGraphicFramePr>
          <p:cNvPr id="6" name="Object 5" hidden="1"/>
          <p:cNvGraphicFramePr>
            <a:graphicFrameLocks noChangeAspect="1"/>
          </p:cNvGraphicFramePr>
          <p:nvPr userDrawn="1">
            <p:custDataLst>
              <p:tags r:id="rId2"/>
            </p:custDataLst>
            <p:extLst>
              <p:ext uri="{D42A27DB-BD31-4B8C-83A1-F6EECF244321}">
                <p14:modId xmlns:p14="http://schemas.microsoft.com/office/powerpoint/2010/main" val="3605641055"/>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5" imgW="416" imgH="416" progId="TCLayout.ActiveDocument.1">
                  <p:embed/>
                </p:oleObj>
              </mc:Choice>
              <mc:Fallback>
                <p:oleObj name="think-cell Slide" r:id="rId5" imgW="416" imgH="416" progId="TCLayout.ActiveDocument.1">
                  <p:embed/>
                  <p:pic>
                    <p:nvPicPr>
                      <p:cNvPr id="6" name="Object 5" hidden="1"/>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5" name="Rectangle 4" hidden="1"/>
          <p:cNvSpPr/>
          <p:nvPr userDrawn="1">
            <p:custDataLst>
              <p:tags r:id="rId3"/>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marL="0" lvl="0" indent="0" algn="ctr" eaLnBrk="1"/>
            <a:endParaRPr lang="en-US" sz="3600" b="1" i="0" baseline="0" dirty="0">
              <a:latin typeface="Arial" panose="020B0604020202020204" pitchFamily="34" charset="0"/>
              <a:ea typeface="+mj-ea"/>
              <a:cs typeface="Arial" panose="020B0604020202020204" pitchFamily="34" charset="0"/>
              <a:sym typeface="Arial" panose="020B0604020202020204" pitchFamily="34" charset="0"/>
            </a:endParaRPr>
          </a:p>
        </p:txBody>
      </p:sp>
      <p:sp>
        <p:nvSpPr>
          <p:cNvPr id="2" name="Title 1">
            <a:extLst>
              <a:ext uri="{FF2B5EF4-FFF2-40B4-BE49-F238E27FC236}">
                <a16:creationId xmlns:a16="http://schemas.microsoft.com/office/drawing/2014/main" id="{8E0E57A8-52D6-48A3-8C8D-CD438C140B70}"/>
              </a:ext>
            </a:extLst>
          </p:cNvPr>
          <p:cNvSpPr>
            <a:spLocks noGrp="1"/>
          </p:cNvSpPr>
          <p:nvPr>
            <p:ph type="title"/>
          </p:nvPr>
        </p:nvSpPr>
        <p:spPr/>
        <p:txBody>
          <a:bodyPr/>
          <a:lstStyle>
            <a:lvl1pPr>
              <a:defRPr>
                <a:solidFill>
                  <a:srgbClr val="007DA0"/>
                </a:solidFill>
              </a:defRPr>
            </a:lvl1pPr>
          </a:lstStyle>
          <a:p>
            <a:r>
              <a:rPr lang="en-US"/>
              <a:t>Click to edit Master title style</a:t>
            </a:r>
          </a:p>
        </p:txBody>
      </p:sp>
      <p:sp>
        <p:nvSpPr>
          <p:cNvPr id="3" name="Content Placeholder 2">
            <a:extLst>
              <a:ext uri="{FF2B5EF4-FFF2-40B4-BE49-F238E27FC236}">
                <a16:creationId xmlns:a16="http://schemas.microsoft.com/office/drawing/2014/main" id="{B46CD6E2-AAFD-4A6D-B550-5E8CF6CFAB65}"/>
              </a:ext>
            </a:extLst>
          </p:cNvPr>
          <p:cNvSpPr>
            <a:spLocks noGrp="1"/>
          </p:cNvSpPr>
          <p:nvPr>
            <p:ph sz="half" idx="1"/>
          </p:nvPr>
        </p:nvSpPr>
        <p:spPr>
          <a:xfrm>
            <a:off x="459507" y="1798781"/>
            <a:ext cx="5181600" cy="435133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6315C8D8-A0DA-461B-9F93-0D492824F2D3}"/>
              </a:ext>
            </a:extLst>
          </p:cNvPr>
          <p:cNvSpPr>
            <a:spLocks noGrp="1"/>
          </p:cNvSpPr>
          <p:nvPr>
            <p:ph sz="half" idx="2"/>
          </p:nvPr>
        </p:nvSpPr>
        <p:spPr>
          <a:xfrm>
            <a:off x="5832765" y="1814944"/>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a:extLst>
              <a:ext uri="{FF2B5EF4-FFF2-40B4-BE49-F238E27FC236}">
                <a16:creationId xmlns:a16="http://schemas.microsoft.com/office/drawing/2014/main" id="{B9954CBF-6D10-4C2E-B0A0-58B013E9F33F}"/>
              </a:ext>
            </a:extLst>
          </p:cNvPr>
          <p:cNvSpPr>
            <a:spLocks noGrp="1"/>
          </p:cNvSpPr>
          <p:nvPr>
            <p:ph type="sldNum" sz="quarter" idx="12"/>
          </p:nvPr>
        </p:nvSpPr>
        <p:spPr/>
        <p:txBody>
          <a:bodyPr/>
          <a:lstStyle/>
          <a:p>
            <a:fld id="{DA69A137-6BDB-47B4-8B9B-30BE2E63C07B}" type="slidenum">
              <a:rPr lang="en-US" smtClean="0"/>
              <a:t>‹#›</a:t>
            </a:fld>
            <a:endParaRPr lang="en-US"/>
          </a:p>
        </p:txBody>
      </p:sp>
      <p:sp>
        <p:nvSpPr>
          <p:cNvPr id="9" name="Footer Placeholder 4">
            <a:extLst>
              <a:ext uri="{FF2B5EF4-FFF2-40B4-BE49-F238E27FC236}">
                <a16:creationId xmlns:a16="http://schemas.microsoft.com/office/drawing/2014/main" id="{4A56A0DD-D8B3-430F-80B8-89F83A08760B}"/>
              </a:ext>
            </a:extLst>
          </p:cNvPr>
          <p:cNvSpPr>
            <a:spLocks noGrp="1"/>
          </p:cNvSpPr>
          <p:nvPr>
            <p:ph type="ftr" sz="quarter" idx="3"/>
          </p:nvPr>
        </p:nvSpPr>
        <p:spPr>
          <a:xfrm>
            <a:off x="459507" y="6279132"/>
            <a:ext cx="10515599" cy="313604"/>
          </a:xfrm>
          <a:prstGeom prst="rect">
            <a:avLst/>
          </a:prstGeom>
        </p:spPr>
        <p:txBody>
          <a:bodyPr vert="horz" lIns="91440" tIns="45720" rIns="91440" bIns="45720" rtlCol="0" anchor="b"/>
          <a:lstStyle>
            <a:lvl1pPr algn="l">
              <a:defRPr sz="1000">
                <a:solidFill>
                  <a:schemeClr val="tx2"/>
                </a:solidFill>
                <a:latin typeface="Arial" panose="020B0604020202020204" pitchFamily="34" charset="0"/>
                <a:cs typeface="Arial" panose="020B0604020202020204" pitchFamily="34" charset="0"/>
              </a:defRPr>
            </a:lvl1pPr>
          </a:lstStyle>
          <a:p>
            <a:endParaRPr lang="en-US" dirty="0"/>
          </a:p>
        </p:txBody>
      </p:sp>
    </p:spTree>
    <p:custDataLst>
      <p:tags r:id="rId1"/>
    </p:custDataLst>
    <p:extLst>
      <p:ext uri="{BB962C8B-B14F-4D97-AF65-F5344CB8AC3E}">
        <p14:creationId xmlns:p14="http://schemas.microsoft.com/office/powerpoint/2010/main" val="77572331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aphicFrame>
        <p:nvGraphicFramePr>
          <p:cNvPr id="4" name="Object 3" hidden="1"/>
          <p:cNvGraphicFramePr>
            <a:graphicFrameLocks noChangeAspect="1"/>
          </p:cNvGraphicFramePr>
          <p:nvPr userDrawn="1">
            <p:custDataLst>
              <p:tags r:id="rId2"/>
            </p:custDataLst>
            <p:extLst>
              <p:ext uri="{D42A27DB-BD31-4B8C-83A1-F6EECF244321}">
                <p14:modId xmlns:p14="http://schemas.microsoft.com/office/powerpoint/2010/main" val="4281984625"/>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5" imgW="416" imgH="416" progId="TCLayout.ActiveDocument.1">
                  <p:embed/>
                </p:oleObj>
              </mc:Choice>
              <mc:Fallback>
                <p:oleObj name="think-cell Slide" r:id="rId5" imgW="416" imgH="416" progId="TCLayout.ActiveDocument.1">
                  <p:embed/>
                  <p:pic>
                    <p:nvPicPr>
                      <p:cNvPr id="4" name="Object 3" hidden="1"/>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3" name="Rectangle 2" hidden="1"/>
          <p:cNvSpPr/>
          <p:nvPr userDrawn="1">
            <p:custDataLst>
              <p:tags r:id="rId3"/>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marL="0" lvl="0" indent="0" algn="ctr" eaLnBrk="1"/>
            <a:endParaRPr lang="en-US" sz="3600" b="1" i="0" baseline="0" dirty="0">
              <a:latin typeface="Arial" panose="020B0604020202020204" pitchFamily="34" charset="0"/>
              <a:ea typeface="+mj-ea"/>
              <a:cs typeface="Arial" panose="020B0604020202020204" pitchFamily="34" charset="0"/>
              <a:sym typeface="Arial" panose="020B0604020202020204" pitchFamily="34" charset="0"/>
            </a:endParaRPr>
          </a:p>
        </p:txBody>
      </p:sp>
      <p:sp>
        <p:nvSpPr>
          <p:cNvPr id="2" name="Title 1">
            <a:extLst>
              <a:ext uri="{FF2B5EF4-FFF2-40B4-BE49-F238E27FC236}">
                <a16:creationId xmlns:a16="http://schemas.microsoft.com/office/drawing/2014/main" id="{F41FC392-ADC2-4E74-9C21-2D2502B02B2C}"/>
              </a:ext>
            </a:extLst>
          </p:cNvPr>
          <p:cNvSpPr>
            <a:spLocks noGrp="1"/>
          </p:cNvSpPr>
          <p:nvPr>
            <p:ph type="title"/>
          </p:nvPr>
        </p:nvSpPr>
        <p:spPr/>
        <p:txBody>
          <a:bodyPr/>
          <a:lstStyle>
            <a:lvl1pPr>
              <a:defRPr>
                <a:solidFill>
                  <a:srgbClr val="007DA0"/>
                </a:solidFill>
              </a:defRPr>
            </a:lvl1pPr>
          </a:lstStyle>
          <a:p>
            <a:r>
              <a:rPr lang="en-US"/>
              <a:t>Click to edit Master title style</a:t>
            </a:r>
          </a:p>
        </p:txBody>
      </p:sp>
      <p:sp>
        <p:nvSpPr>
          <p:cNvPr id="5" name="Slide Number Placeholder 4">
            <a:extLst>
              <a:ext uri="{FF2B5EF4-FFF2-40B4-BE49-F238E27FC236}">
                <a16:creationId xmlns:a16="http://schemas.microsoft.com/office/drawing/2014/main" id="{6581A2DD-2A15-4411-8C7D-3749F9CF20C0}"/>
              </a:ext>
            </a:extLst>
          </p:cNvPr>
          <p:cNvSpPr>
            <a:spLocks noGrp="1"/>
          </p:cNvSpPr>
          <p:nvPr>
            <p:ph type="sldNum" sz="quarter" idx="12"/>
          </p:nvPr>
        </p:nvSpPr>
        <p:spPr/>
        <p:txBody>
          <a:bodyPr/>
          <a:lstStyle/>
          <a:p>
            <a:fld id="{DA69A137-6BDB-47B4-8B9B-30BE2E63C07B}" type="slidenum">
              <a:rPr lang="en-US" smtClean="0"/>
              <a:t>‹#›</a:t>
            </a:fld>
            <a:endParaRPr lang="en-US"/>
          </a:p>
        </p:txBody>
      </p:sp>
      <p:sp>
        <p:nvSpPr>
          <p:cNvPr id="6" name="Footer Placeholder 4">
            <a:extLst>
              <a:ext uri="{FF2B5EF4-FFF2-40B4-BE49-F238E27FC236}">
                <a16:creationId xmlns:a16="http://schemas.microsoft.com/office/drawing/2014/main" id="{2BF9AE2F-E993-427C-9FB8-A749F66B8837}"/>
              </a:ext>
            </a:extLst>
          </p:cNvPr>
          <p:cNvSpPr>
            <a:spLocks noGrp="1"/>
          </p:cNvSpPr>
          <p:nvPr>
            <p:ph type="ftr" sz="quarter" idx="3"/>
          </p:nvPr>
        </p:nvSpPr>
        <p:spPr>
          <a:xfrm>
            <a:off x="459507" y="6279132"/>
            <a:ext cx="10515599" cy="313604"/>
          </a:xfrm>
          <a:prstGeom prst="rect">
            <a:avLst/>
          </a:prstGeom>
        </p:spPr>
        <p:txBody>
          <a:bodyPr vert="horz" lIns="91440" tIns="45720" rIns="91440" bIns="45720" rtlCol="0" anchor="b"/>
          <a:lstStyle>
            <a:lvl1pPr algn="l">
              <a:defRPr sz="1000">
                <a:solidFill>
                  <a:schemeClr val="tx2"/>
                </a:solidFill>
                <a:latin typeface="Arial" panose="020B0604020202020204" pitchFamily="34" charset="0"/>
                <a:cs typeface="Arial" panose="020B0604020202020204" pitchFamily="34" charset="0"/>
              </a:defRPr>
            </a:lvl1pPr>
          </a:lstStyle>
          <a:p>
            <a:endParaRPr lang="en-US" dirty="0"/>
          </a:p>
        </p:txBody>
      </p:sp>
    </p:spTree>
    <p:custDataLst>
      <p:tags r:id="rId1"/>
    </p:custDataLst>
    <p:extLst>
      <p:ext uri="{BB962C8B-B14F-4D97-AF65-F5344CB8AC3E}">
        <p14:creationId xmlns:p14="http://schemas.microsoft.com/office/powerpoint/2010/main" val="353334748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1_AG Standard Text">
    <p:spTree>
      <p:nvGrpSpPr>
        <p:cNvPr id="1" name=""/>
        <p:cNvGrpSpPr/>
        <p:nvPr/>
      </p:nvGrpSpPr>
      <p:grpSpPr>
        <a:xfrm>
          <a:off x="0" y="0"/>
          <a:ext cx="0" cy="0"/>
          <a:chOff x="0" y="0"/>
          <a:chExt cx="0" cy="0"/>
        </a:xfrm>
      </p:grpSpPr>
      <p:sp>
        <p:nvSpPr>
          <p:cNvPr id="6" name="Text Placeholder 5"/>
          <p:cNvSpPr>
            <a:spLocks noGrp="1"/>
          </p:cNvSpPr>
          <p:nvPr>
            <p:ph type="body" sz="quarter" idx="13"/>
          </p:nvPr>
        </p:nvSpPr>
        <p:spPr>
          <a:xfrm>
            <a:off x="877824" y="2286001"/>
            <a:ext cx="10552176" cy="3933370"/>
          </a:xfrm>
          <a:prstGeom prst="rect">
            <a:avLst/>
          </a:prstGeom>
        </p:spPr>
        <p:txBody>
          <a:bodyPr lIns="0" tIns="0" rIns="0" bIns="0"/>
          <a:lstStyle>
            <a:lvl1pPr marL="0" indent="0">
              <a:lnSpc>
                <a:spcPct val="105000"/>
              </a:lnSpc>
              <a:buFont typeface="Arial" panose="020B0604020202020204" pitchFamily="34" charset="0"/>
              <a:buNone/>
              <a:defRPr>
                <a:solidFill>
                  <a:schemeClr val="tx1"/>
                </a:solidFill>
              </a:defRPr>
            </a:lvl1pPr>
            <a:lvl2pPr>
              <a:lnSpc>
                <a:spcPct val="105000"/>
              </a:lnSpc>
              <a:defRPr>
                <a:solidFill>
                  <a:schemeClr val="tx1"/>
                </a:solidFill>
              </a:defRPr>
            </a:lvl2pPr>
            <a:lvl3pPr>
              <a:lnSpc>
                <a:spcPct val="105000"/>
              </a:lnSpc>
              <a:defRPr>
                <a:solidFill>
                  <a:schemeClr val="tx1"/>
                </a:solidFill>
              </a:defRPr>
            </a:lvl3pPr>
            <a:lvl4pPr>
              <a:lnSpc>
                <a:spcPct val="105000"/>
              </a:lnSpc>
              <a:defRPr>
                <a:solidFill>
                  <a:schemeClr val="tx1"/>
                </a:solidFill>
              </a:defRPr>
            </a:lvl4pPr>
            <a:lvl5pPr>
              <a:lnSpc>
                <a:spcPct val="105000"/>
              </a:lnSpc>
              <a:defRPr>
                <a:solidFill>
                  <a:schemeClr val="tx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quarter" idx="14" hasCustomPrompt="1"/>
          </p:nvPr>
        </p:nvSpPr>
        <p:spPr>
          <a:xfrm>
            <a:off x="877824" y="1780069"/>
            <a:ext cx="10552176" cy="320040"/>
          </a:xfrm>
          <a:prstGeom prst="rect">
            <a:avLst/>
          </a:prstGeom>
        </p:spPr>
        <p:txBody>
          <a:bodyPr lIns="0" tIns="0" rIns="0" bIns="0">
            <a:noAutofit/>
          </a:bodyPr>
          <a:lstStyle>
            <a:lvl1pPr>
              <a:lnSpc>
                <a:spcPct val="105000"/>
              </a:lnSpc>
              <a:defRPr sz="1800">
                <a:solidFill>
                  <a:srgbClr val="00ACB4"/>
                </a:solidFill>
              </a:defRPr>
            </a:lvl1pPr>
          </a:lstStyle>
          <a:p>
            <a:pPr lvl="0"/>
            <a:r>
              <a:rPr lang="en-US" dirty="0"/>
              <a:t>Subheading</a:t>
            </a:r>
          </a:p>
        </p:txBody>
      </p:sp>
      <p:sp>
        <p:nvSpPr>
          <p:cNvPr id="9" name="Footer Placeholder 6"/>
          <p:cNvSpPr>
            <a:spLocks noGrp="1"/>
          </p:cNvSpPr>
          <p:nvPr>
            <p:ph type="ftr" sz="quarter" idx="3"/>
          </p:nvPr>
        </p:nvSpPr>
        <p:spPr>
          <a:xfrm>
            <a:off x="877824" y="6448056"/>
            <a:ext cx="9875520" cy="230065"/>
          </a:xfrm>
          <a:prstGeom prst="rect">
            <a:avLst/>
          </a:prstGeom>
        </p:spPr>
        <p:txBody>
          <a:bodyPr vert="horz" lIns="0" tIns="54864" rIns="0" bIns="27432" rtlCol="0" anchor="t" anchorCtr="0"/>
          <a:lstStyle>
            <a:lvl1pPr algn="l">
              <a:defRPr sz="700">
                <a:solidFill>
                  <a:schemeClr val="bg1">
                    <a:lumMod val="50000"/>
                  </a:schemeClr>
                </a:solidFill>
              </a:defRPr>
            </a:lvl1pPr>
          </a:lstStyle>
          <a:p>
            <a:endParaRPr lang="en-US" dirty="0"/>
          </a:p>
        </p:txBody>
      </p:sp>
      <p:sp>
        <p:nvSpPr>
          <p:cNvPr id="14" name="Title Placeholder 1"/>
          <p:cNvSpPr>
            <a:spLocks noGrp="1"/>
          </p:cNvSpPr>
          <p:nvPr>
            <p:ph type="title" hasCustomPrompt="1"/>
          </p:nvPr>
        </p:nvSpPr>
        <p:spPr>
          <a:xfrm>
            <a:off x="877824" y="996696"/>
            <a:ext cx="10552176" cy="731520"/>
          </a:xfrm>
          <a:prstGeom prst="rect">
            <a:avLst/>
          </a:prstGeom>
          <a:ln>
            <a:noFill/>
          </a:ln>
        </p:spPr>
        <p:txBody>
          <a:bodyPr vert="horz" lIns="0" tIns="0" rIns="0" bIns="0" rtlCol="0" anchor="b" anchorCtr="0">
            <a:noAutofit/>
          </a:bodyPr>
          <a:lstStyle>
            <a:lvl1pPr>
              <a:defRPr>
                <a:solidFill>
                  <a:schemeClr val="bg2"/>
                </a:solidFill>
              </a:defRPr>
            </a:lvl1pPr>
          </a:lstStyle>
          <a:p>
            <a:r>
              <a:rPr lang="en-US" dirty="0"/>
              <a:t>Click to Add Title</a:t>
            </a:r>
          </a:p>
        </p:txBody>
      </p:sp>
      <p:sp>
        <p:nvSpPr>
          <p:cNvPr id="17" name="Text Placeholder 3"/>
          <p:cNvSpPr>
            <a:spLocks noGrp="1"/>
          </p:cNvSpPr>
          <p:nvPr>
            <p:ph type="body" sz="quarter" idx="15" hasCustomPrompt="1"/>
          </p:nvPr>
        </p:nvSpPr>
        <p:spPr>
          <a:xfrm>
            <a:off x="3608832" y="422152"/>
            <a:ext cx="6663231" cy="237134"/>
          </a:xfrm>
          <a:prstGeom prst="rect">
            <a:avLst/>
          </a:prstGeom>
        </p:spPr>
        <p:txBody>
          <a:bodyPr anchor="ctr">
            <a:normAutofit/>
          </a:bodyPr>
          <a:lstStyle>
            <a:lvl1pPr marL="171446" indent="-171446">
              <a:buClr>
                <a:schemeClr val="bg1">
                  <a:lumMod val="65000"/>
                </a:schemeClr>
              </a:buClr>
              <a:buSzPct val="200000"/>
              <a:buFont typeface="Arial" panose="020B0604020202020204" pitchFamily="34" charset="0"/>
              <a:buChar char="|"/>
              <a:defRPr sz="600">
                <a:solidFill>
                  <a:schemeClr val="bg1">
                    <a:lumMod val="65000"/>
                  </a:schemeClr>
                </a:solidFill>
              </a:defRPr>
            </a:lvl1pPr>
          </a:lstStyle>
          <a:p>
            <a:pPr lvl="0"/>
            <a:r>
              <a:rPr lang="en-US" dirty="0"/>
              <a:t>Breadcrumb &gt; Section &gt; Title</a:t>
            </a:r>
          </a:p>
        </p:txBody>
      </p:sp>
    </p:spTree>
    <p:custDataLst>
      <p:tags r:id="rId1"/>
    </p:custDataLst>
    <p:extLst>
      <p:ext uri="{BB962C8B-B14F-4D97-AF65-F5344CB8AC3E}">
        <p14:creationId xmlns:p14="http://schemas.microsoft.com/office/powerpoint/2010/main" val="754223340"/>
      </p:ext>
    </p:extLst>
  </p:cSld>
  <p:clrMapOvr>
    <a:masterClrMapping/>
  </p:clrMapOvr>
  <p:extLst>
    <p:ext uri="{DCECCB84-F9BA-43D5-87BE-67443E8EF086}">
      <p15:sldGuideLst xmlns:p15="http://schemas.microsoft.com/office/powerpoint/2012/main">
        <p15:guide id="1" orient="horz" pos="2160">
          <p15:clr>
            <a:srgbClr val="FBAE40"/>
          </p15:clr>
        </p15:guide>
        <p15:guide id="2" pos="2880">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with QR code space">
    <p:bg>
      <p:bgPr>
        <a:solidFill>
          <a:srgbClr val="006BB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C48CFB-3162-47D6-9067-FBE7C5CE61A1}"/>
              </a:ext>
            </a:extLst>
          </p:cNvPr>
          <p:cNvSpPr>
            <a:spLocks noGrp="1"/>
          </p:cNvSpPr>
          <p:nvPr>
            <p:ph type="ctrTitle" hasCustomPrompt="1"/>
          </p:nvPr>
        </p:nvSpPr>
        <p:spPr>
          <a:xfrm>
            <a:off x="736600" y="792091"/>
            <a:ext cx="6838572" cy="2679166"/>
          </a:xfrm>
        </p:spPr>
        <p:txBody>
          <a:bodyPr anchor="t">
            <a:normAutofit/>
          </a:bodyPr>
          <a:lstStyle>
            <a:lvl1pPr algn="l">
              <a:defRPr sz="3600" b="1">
                <a:solidFill>
                  <a:schemeClr val="bg1"/>
                </a:solidFill>
                <a:latin typeface="Arial" panose="020B0604020202020204" pitchFamily="34" charset="0"/>
                <a:cs typeface="Arial" panose="020B0604020202020204" pitchFamily="34" charset="0"/>
              </a:defRPr>
            </a:lvl1pPr>
          </a:lstStyle>
          <a:p>
            <a:r>
              <a:rPr lang="en-US" dirty="0"/>
              <a:t>Poster title</a:t>
            </a:r>
          </a:p>
        </p:txBody>
      </p:sp>
      <p:sp>
        <p:nvSpPr>
          <p:cNvPr id="6" name="Slide Number Placeholder 5">
            <a:extLst>
              <a:ext uri="{FF2B5EF4-FFF2-40B4-BE49-F238E27FC236}">
                <a16:creationId xmlns:a16="http://schemas.microsoft.com/office/drawing/2014/main" id="{8C70C20D-D1D4-4FC2-A3EB-11693DAF168E}"/>
              </a:ext>
            </a:extLst>
          </p:cNvPr>
          <p:cNvSpPr>
            <a:spLocks noGrp="1"/>
          </p:cNvSpPr>
          <p:nvPr>
            <p:ph type="sldNum" sz="quarter" idx="12"/>
          </p:nvPr>
        </p:nvSpPr>
        <p:spPr/>
        <p:txBody>
          <a:bodyPr/>
          <a:lstStyle>
            <a:lvl1pPr>
              <a:defRPr>
                <a:solidFill>
                  <a:schemeClr val="bg1"/>
                </a:solidFill>
              </a:defRPr>
            </a:lvl1pPr>
          </a:lstStyle>
          <a:p>
            <a:fld id="{DA69A137-6BDB-47B4-8B9B-30BE2E63C07B}" type="slidenum">
              <a:rPr lang="en-US" smtClean="0"/>
              <a:pPr/>
              <a:t>‹#›</a:t>
            </a:fld>
            <a:endParaRPr lang="en-US"/>
          </a:p>
        </p:txBody>
      </p:sp>
      <p:cxnSp>
        <p:nvCxnSpPr>
          <p:cNvPr id="10" name="Straight Connector 9">
            <a:extLst>
              <a:ext uri="{FF2B5EF4-FFF2-40B4-BE49-F238E27FC236}">
                <a16:creationId xmlns:a16="http://schemas.microsoft.com/office/drawing/2014/main" id="{3CFFDBF9-7C79-4E50-889D-8163AF7FAB05}"/>
              </a:ext>
            </a:extLst>
          </p:cNvPr>
          <p:cNvCxnSpPr>
            <a:cxnSpLocks/>
          </p:cNvCxnSpPr>
          <p:nvPr userDrawn="1"/>
        </p:nvCxnSpPr>
        <p:spPr>
          <a:xfrm>
            <a:off x="732514" y="3657876"/>
            <a:ext cx="6839529" cy="0"/>
          </a:xfrm>
          <a:prstGeom prst="line">
            <a:avLst/>
          </a:prstGeom>
          <a:ln w="15875">
            <a:solidFill>
              <a:schemeClr val="bg1"/>
            </a:solidFill>
          </a:ln>
        </p:spPr>
        <p:style>
          <a:lnRef idx="1">
            <a:schemeClr val="accent1"/>
          </a:lnRef>
          <a:fillRef idx="0">
            <a:schemeClr val="accent1"/>
          </a:fillRef>
          <a:effectRef idx="0">
            <a:schemeClr val="accent1"/>
          </a:effectRef>
          <a:fontRef idx="minor">
            <a:schemeClr val="tx1"/>
          </a:fontRef>
        </p:style>
      </p:cxnSp>
      <p:sp>
        <p:nvSpPr>
          <p:cNvPr id="12" name="Text Placeholder 11">
            <a:extLst>
              <a:ext uri="{FF2B5EF4-FFF2-40B4-BE49-F238E27FC236}">
                <a16:creationId xmlns:a16="http://schemas.microsoft.com/office/drawing/2014/main" id="{0026177E-64E8-4D53-896A-20DD500D929E}"/>
              </a:ext>
            </a:extLst>
          </p:cNvPr>
          <p:cNvSpPr>
            <a:spLocks noGrp="1"/>
          </p:cNvSpPr>
          <p:nvPr userDrawn="1">
            <p:ph type="body" sz="quarter" idx="13" hasCustomPrompt="1"/>
          </p:nvPr>
        </p:nvSpPr>
        <p:spPr>
          <a:xfrm>
            <a:off x="732514" y="3824655"/>
            <a:ext cx="6839151" cy="1129727"/>
          </a:xfrm>
        </p:spPr>
        <p:txBody>
          <a:bodyPr>
            <a:normAutofit/>
          </a:bodyPr>
          <a:lstStyle>
            <a:lvl1pPr marL="0" indent="0">
              <a:buFontTx/>
              <a:buNone/>
              <a:defRPr sz="1800">
                <a:solidFill>
                  <a:schemeClr val="bg1"/>
                </a:solidFill>
                <a:latin typeface="Arial" panose="020B0604020202020204" pitchFamily="34" charset="0"/>
                <a:cs typeface="Arial" panose="020B0604020202020204" pitchFamily="34" charset="0"/>
              </a:defRPr>
            </a:lvl1pPr>
            <a:lvl2pPr marL="457200" indent="0">
              <a:buFontTx/>
              <a:buNone/>
              <a:defRPr sz="1200">
                <a:solidFill>
                  <a:schemeClr val="bg1"/>
                </a:solidFill>
                <a:latin typeface="Arial" panose="020B0604020202020204" pitchFamily="34" charset="0"/>
                <a:cs typeface="Arial" panose="020B0604020202020204" pitchFamily="34" charset="0"/>
              </a:defRPr>
            </a:lvl2pPr>
            <a:lvl3pPr marL="914400" indent="0">
              <a:buFontTx/>
              <a:buNone/>
              <a:defRPr sz="1200">
                <a:solidFill>
                  <a:schemeClr val="bg1"/>
                </a:solidFill>
                <a:latin typeface="Arial" panose="020B0604020202020204" pitchFamily="34" charset="0"/>
                <a:cs typeface="Arial" panose="020B0604020202020204" pitchFamily="34" charset="0"/>
              </a:defRPr>
            </a:lvl3pPr>
            <a:lvl4pPr marL="1371600" indent="0">
              <a:buFontTx/>
              <a:buNone/>
              <a:defRPr sz="1200">
                <a:solidFill>
                  <a:schemeClr val="bg1"/>
                </a:solidFill>
                <a:latin typeface="Arial" panose="020B0604020202020204" pitchFamily="34" charset="0"/>
                <a:cs typeface="Arial" panose="020B0604020202020204" pitchFamily="34" charset="0"/>
              </a:defRPr>
            </a:lvl4pPr>
            <a:lvl5pPr marL="1828800" indent="0">
              <a:buFontTx/>
              <a:buNone/>
              <a:defRPr sz="1200">
                <a:solidFill>
                  <a:schemeClr val="bg1"/>
                </a:solidFill>
                <a:latin typeface="Arial" panose="020B0604020202020204" pitchFamily="34" charset="0"/>
                <a:cs typeface="Arial" panose="020B0604020202020204" pitchFamily="34" charset="0"/>
              </a:defRPr>
            </a:lvl5pPr>
          </a:lstStyle>
          <a:p>
            <a:pPr lvl="0"/>
            <a:r>
              <a:rPr lang="en-US" dirty="0"/>
              <a:t>Authors</a:t>
            </a:r>
          </a:p>
        </p:txBody>
      </p:sp>
      <p:sp>
        <p:nvSpPr>
          <p:cNvPr id="13" name="Text Placeholder 11">
            <a:extLst>
              <a:ext uri="{FF2B5EF4-FFF2-40B4-BE49-F238E27FC236}">
                <a16:creationId xmlns:a16="http://schemas.microsoft.com/office/drawing/2014/main" id="{ED2BAAFB-40EC-4695-B453-1BA623A7D48B}"/>
              </a:ext>
            </a:extLst>
          </p:cNvPr>
          <p:cNvSpPr>
            <a:spLocks noGrp="1"/>
          </p:cNvSpPr>
          <p:nvPr userDrawn="1">
            <p:ph type="body" sz="quarter" idx="14" hasCustomPrompt="1"/>
          </p:nvPr>
        </p:nvSpPr>
        <p:spPr>
          <a:xfrm>
            <a:off x="732514" y="5169691"/>
            <a:ext cx="6839151" cy="1129727"/>
          </a:xfrm>
        </p:spPr>
        <p:txBody>
          <a:bodyPr>
            <a:normAutofit/>
          </a:bodyPr>
          <a:lstStyle>
            <a:lvl1pPr marL="0" indent="0">
              <a:buFontTx/>
              <a:buNone/>
              <a:defRPr sz="1200">
                <a:solidFill>
                  <a:schemeClr val="bg1"/>
                </a:solidFill>
                <a:latin typeface="Arial" panose="020B0604020202020204" pitchFamily="34" charset="0"/>
                <a:cs typeface="Arial" panose="020B0604020202020204" pitchFamily="34" charset="0"/>
              </a:defRPr>
            </a:lvl1pPr>
            <a:lvl2pPr marL="457200" indent="0">
              <a:buFontTx/>
              <a:buNone/>
              <a:defRPr sz="1200">
                <a:solidFill>
                  <a:schemeClr val="bg1"/>
                </a:solidFill>
                <a:latin typeface="Arial" panose="020B0604020202020204" pitchFamily="34" charset="0"/>
                <a:cs typeface="Arial" panose="020B0604020202020204" pitchFamily="34" charset="0"/>
              </a:defRPr>
            </a:lvl2pPr>
            <a:lvl3pPr marL="914400" indent="0">
              <a:buFontTx/>
              <a:buNone/>
              <a:defRPr sz="1200">
                <a:solidFill>
                  <a:schemeClr val="bg1"/>
                </a:solidFill>
                <a:latin typeface="Arial" panose="020B0604020202020204" pitchFamily="34" charset="0"/>
                <a:cs typeface="Arial" panose="020B0604020202020204" pitchFamily="34" charset="0"/>
              </a:defRPr>
            </a:lvl3pPr>
            <a:lvl4pPr marL="1371600" indent="0">
              <a:buFontTx/>
              <a:buNone/>
              <a:defRPr sz="1200">
                <a:solidFill>
                  <a:schemeClr val="bg1"/>
                </a:solidFill>
                <a:latin typeface="Arial" panose="020B0604020202020204" pitchFamily="34" charset="0"/>
                <a:cs typeface="Arial" panose="020B0604020202020204" pitchFamily="34" charset="0"/>
              </a:defRPr>
            </a:lvl4pPr>
            <a:lvl5pPr marL="1828800" indent="0">
              <a:buFontTx/>
              <a:buNone/>
              <a:defRPr sz="1200">
                <a:solidFill>
                  <a:schemeClr val="bg1"/>
                </a:solidFill>
                <a:latin typeface="Arial" panose="020B0604020202020204" pitchFamily="34" charset="0"/>
                <a:cs typeface="Arial" panose="020B0604020202020204" pitchFamily="34" charset="0"/>
              </a:defRPr>
            </a:lvl5pPr>
          </a:lstStyle>
          <a:p>
            <a:pPr lvl="0"/>
            <a:r>
              <a:rPr lang="en-US" dirty="0"/>
              <a:t>Institutions</a:t>
            </a:r>
          </a:p>
        </p:txBody>
      </p:sp>
      <p:sp>
        <p:nvSpPr>
          <p:cNvPr id="8" name="Text Placeholder 11">
            <a:extLst>
              <a:ext uri="{FF2B5EF4-FFF2-40B4-BE49-F238E27FC236}">
                <a16:creationId xmlns:a16="http://schemas.microsoft.com/office/drawing/2014/main" id="{B50EF9CD-9DEC-4BBB-B201-621A87AC9DE8}"/>
              </a:ext>
            </a:extLst>
          </p:cNvPr>
          <p:cNvSpPr>
            <a:spLocks noGrp="1"/>
          </p:cNvSpPr>
          <p:nvPr>
            <p:ph type="body" sz="quarter" idx="15" hasCustomPrompt="1"/>
          </p:nvPr>
        </p:nvSpPr>
        <p:spPr>
          <a:xfrm>
            <a:off x="0" y="1"/>
            <a:ext cx="1404851" cy="482138"/>
          </a:xfrm>
        </p:spPr>
        <p:txBody>
          <a:bodyPr anchor="ctr">
            <a:normAutofit/>
          </a:bodyPr>
          <a:lstStyle>
            <a:lvl1pPr marL="0" indent="0">
              <a:buFontTx/>
              <a:buNone/>
              <a:defRPr sz="1400">
                <a:solidFill>
                  <a:schemeClr val="bg1"/>
                </a:solidFill>
                <a:latin typeface="Arial" panose="020B0604020202020204" pitchFamily="34" charset="0"/>
                <a:cs typeface="Arial" panose="020B0604020202020204" pitchFamily="34" charset="0"/>
              </a:defRPr>
            </a:lvl1pPr>
            <a:lvl2pPr marL="457200" indent="0">
              <a:buFontTx/>
              <a:buNone/>
              <a:defRPr sz="1200">
                <a:solidFill>
                  <a:schemeClr val="bg1"/>
                </a:solidFill>
                <a:latin typeface="Arial" panose="020B0604020202020204" pitchFamily="34" charset="0"/>
                <a:cs typeface="Arial" panose="020B0604020202020204" pitchFamily="34" charset="0"/>
              </a:defRPr>
            </a:lvl2pPr>
            <a:lvl3pPr marL="914400" indent="0">
              <a:buFontTx/>
              <a:buNone/>
              <a:defRPr sz="1200">
                <a:solidFill>
                  <a:schemeClr val="bg1"/>
                </a:solidFill>
                <a:latin typeface="Arial" panose="020B0604020202020204" pitchFamily="34" charset="0"/>
                <a:cs typeface="Arial" panose="020B0604020202020204" pitchFamily="34" charset="0"/>
              </a:defRPr>
            </a:lvl3pPr>
            <a:lvl4pPr marL="1371600" indent="0">
              <a:buFontTx/>
              <a:buNone/>
              <a:defRPr sz="1200">
                <a:solidFill>
                  <a:schemeClr val="bg1"/>
                </a:solidFill>
                <a:latin typeface="Arial" panose="020B0604020202020204" pitchFamily="34" charset="0"/>
                <a:cs typeface="Arial" panose="020B0604020202020204" pitchFamily="34" charset="0"/>
              </a:defRPr>
            </a:lvl4pPr>
            <a:lvl5pPr marL="1828800" indent="0">
              <a:buFontTx/>
              <a:buNone/>
              <a:defRPr sz="1200">
                <a:solidFill>
                  <a:schemeClr val="bg1"/>
                </a:solidFill>
                <a:latin typeface="Arial" panose="020B0604020202020204" pitchFamily="34" charset="0"/>
                <a:cs typeface="Arial" panose="020B0604020202020204" pitchFamily="34" charset="0"/>
              </a:defRPr>
            </a:lvl5pPr>
          </a:lstStyle>
          <a:p>
            <a:pPr lvl="0"/>
            <a:r>
              <a:rPr lang="en-US" dirty="0"/>
              <a:t>Poster </a:t>
            </a:r>
            <a:r>
              <a:rPr lang="en-US" dirty="0" err="1"/>
              <a:t>xxxx</a:t>
            </a:r>
            <a:endParaRPr lang="en-US" dirty="0"/>
          </a:p>
        </p:txBody>
      </p:sp>
      <p:sp>
        <p:nvSpPr>
          <p:cNvPr id="9" name="Text Placeholder 11">
            <a:extLst>
              <a:ext uri="{FF2B5EF4-FFF2-40B4-BE49-F238E27FC236}">
                <a16:creationId xmlns:a16="http://schemas.microsoft.com/office/drawing/2014/main" id="{1D8D7246-3778-4D81-B905-D80270DE81DB}"/>
              </a:ext>
            </a:extLst>
          </p:cNvPr>
          <p:cNvSpPr>
            <a:spLocks noGrp="1"/>
          </p:cNvSpPr>
          <p:nvPr>
            <p:ph type="body" sz="quarter" idx="16" hasCustomPrompt="1"/>
          </p:nvPr>
        </p:nvSpPr>
        <p:spPr>
          <a:xfrm>
            <a:off x="9243755" y="1"/>
            <a:ext cx="2442094" cy="482138"/>
          </a:xfrm>
        </p:spPr>
        <p:txBody>
          <a:bodyPr anchor="ctr">
            <a:normAutofit/>
          </a:bodyPr>
          <a:lstStyle>
            <a:lvl1pPr marL="0" indent="0" algn="r">
              <a:buFontTx/>
              <a:buNone/>
              <a:defRPr sz="1400">
                <a:solidFill>
                  <a:schemeClr val="bg1"/>
                </a:solidFill>
                <a:latin typeface="Arial" panose="020B0604020202020204" pitchFamily="34" charset="0"/>
                <a:cs typeface="Arial" panose="020B0604020202020204" pitchFamily="34" charset="0"/>
              </a:defRPr>
            </a:lvl1pPr>
            <a:lvl2pPr marL="457200" indent="0">
              <a:buFontTx/>
              <a:buNone/>
              <a:defRPr sz="1200">
                <a:solidFill>
                  <a:schemeClr val="bg1"/>
                </a:solidFill>
                <a:latin typeface="Arial" panose="020B0604020202020204" pitchFamily="34" charset="0"/>
                <a:cs typeface="Arial" panose="020B0604020202020204" pitchFamily="34" charset="0"/>
              </a:defRPr>
            </a:lvl2pPr>
            <a:lvl3pPr marL="914400" indent="0">
              <a:buFontTx/>
              <a:buNone/>
              <a:defRPr sz="1200">
                <a:solidFill>
                  <a:schemeClr val="bg1"/>
                </a:solidFill>
                <a:latin typeface="Arial" panose="020B0604020202020204" pitchFamily="34" charset="0"/>
                <a:cs typeface="Arial" panose="020B0604020202020204" pitchFamily="34" charset="0"/>
              </a:defRPr>
            </a:lvl3pPr>
            <a:lvl4pPr marL="1371600" indent="0">
              <a:buFontTx/>
              <a:buNone/>
              <a:defRPr sz="1200">
                <a:solidFill>
                  <a:schemeClr val="bg1"/>
                </a:solidFill>
                <a:latin typeface="Arial" panose="020B0604020202020204" pitchFamily="34" charset="0"/>
                <a:cs typeface="Arial" panose="020B0604020202020204" pitchFamily="34" charset="0"/>
              </a:defRPr>
            </a:lvl4pPr>
            <a:lvl5pPr marL="1828800" indent="0">
              <a:buFontTx/>
              <a:buNone/>
              <a:defRPr sz="1200">
                <a:solidFill>
                  <a:schemeClr val="bg1"/>
                </a:solidFill>
                <a:latin typeface="Arial" panose="020B0604020202020204" pitchFamily="34" charset="0"/>
                <a:cs typeface="Arial" panose="020B0604020202020204" pitchFamily="34" charset="0"/>
              </a:defRPr>
            </a:lvl5pPr>
          </a:lstStyle>
          <a:p>
            <a:pPr lvl="0"/>
            <a:r>
              <a:rPr lang="en-US" dirty="0"/>
              <a:t>Presenting author name and email address</a:t>
            </a:r>
          </a:p>
        </p:txBody>
      </p:sp>
      <p:grpSp>
        <p:nvGrpSpPr>
          <p:cNvPr id="11" name="Group 10">
            <a:extLst>
              <a:ext uri="{FF2B5EF4-FFF2-40B4-BE49-F238E27FC236}">
                <a16:creationId xmlns:a16="http://schemas.microsoft.com/office/drawing/2014/main" id="{16211C5E-95D2-4FE7-B235-21AAF7518A6E}"/>
              </a:ext>
            </a:extLst>
          </p:cNvPr>
          <p:cNvGrpSpPr/>
          <p:nvPr userDrawn="1"/>
        </p:nvGrpSpPr>
        <p:grpSpPr>
          <a:xfrm>
            <a:off x="11777518" y="96752"/>
            <a:ext cx="288636" cy="288636"/>
            <a:chOff x="323851" y="619793"/>
            <a:chExt cx="288636" cy="288636"/>
          </a:xfrm>
        </p:grpSpPr>
        <p:sp>
          <p:nvSpPr>
            <p:cNvPr id="14" name="Freeform: Shape 13">
              <a:extLst>
                <a:ext uri="{FF2B5EF4-FFF2-40B4-BE49-F238E27FC236}">
                  <a16:creationId xmlns:a16="http://schemas.microsoft.com/office/drawing/2014/main" id="{7D157120-C710-4640-801A-F3C540BCC744}"/>
                </a:ext>
              </a:extLst>
            </p:cNvPr>
            <p:cNvSpPr/>
            <p:nvPr/>
          </p:nvSpPr>
          <p:spPr>
            <a:xfrm>
              <a:off x="323851" y="619793"/>
              <a:ext cx="288636" cy="288636"/>
            </a:xfrm>
            <a:custGeom>
              <a:avLst/>
              <a:gdLst>
                <a:gd name="connsiteX0" fmla="*/ 62459 w 288636"/>
                <a:gd name="connsiteY0" fmla="*/ 148401 h 288636"/>
                <a:gd name="connsiteX1" fmla="*/ 62932 w 288636"/>
                <a:gd name="connsiteY1" fmla="*/ 150767 h 288636"/>
                <a:gd name="connsiteX2" fmla="*/ 62459 w 288636"/>
                <a:gd name="connsiteY2" fmla="*/ 148401 h 288636"/>
                <a:gd name="connsiteX3" fmla="*/ 165138 w 288636"/>
                <a:gd name="connsiteY3" fmla="*/ 24429 h 288636"/>
                <a:gd name="connsiteX4" fmla="*/ 164191 w 288636"/>
                <a:gd name="connsiteY4" fmla="*/ 23483 h 288636"/>
                <a:gd name="connsiteX5" fmla="*/ 152362 w 288636"/>
                <a:gd name="connsiteY5" fmla="*/ 14493 h 288636"/>
                <a:gd name="connsiteX6" fmla="*/ 138640 w 288636"/>
                <a:gd name="connsiteY6" fmla="*/ 15439 h 288636"/>
                <a:gd name="connsiteX7" fmla="*/ 130123 w 288636"/>
                <a:gd name="connsiteY7" fmla="*/ 22063 h 288636"/>
                <a:gd name="connsiteX8" fmla="*/ 126338 w 288636"/>
                <a:gd name="connsiteY8" fmla="*/ 24429 h 288636"/>
                <a:gd name="connsiteX9" fmla="*/ 165138 w 288636"/>
                <a:gd name="connsiteY9" fmla="*/ 24429 h 288636"/>
                <a:gd name="connsiteX10" fmla="*/ 255041 w 288636"/>
                <a:gd name="connsiteY10" fmla="*/ 124742 h 288636"/>
                <a:gd name="connsiteX11" fmla="*/ 257407 w 288636"/>
                <a:gd name="connsiteY11" fmla="*/ 123796 h 288636"/>
                <a:gd name="connsiteX12" fmla="*/ 273968 w 288636"/>
                <a:gd name="connsiteY12" fmla="*/ 111020 h 288636"/>
                <a:gd name="connsiteX13" fmla="*/ 273968 w 288636"/>
                <a:gd name="connsiteY13" fmla="*/ 108181 h 288636"/>
                <a:gd name="connsiteX14" fmla="*/ 256934 w 288636"/>
                <a:gd name="connsiteY14" fmla="*/ 94932 h 288636"/>
                <a:gd name="connsiteX15" fmla="*/ 255041 w 288636"/>
                <a:gd name="connsiteY15" fmla="*/ 93986 h 288636"/>
                <a:gd name="connsiteX16" fmla="*/ 255041 w 288636"/>
                <a:gd name="connsiteY16" fmla="*/ 124742 h 288636"/>
                <a:gd name="connsiteX17" fmla="*/ 36908 w 288636"/>
                <a:gd name="connsiteY17" fmla="*/ 93986 h 288636"/>
                <a:gd name="connsiteX18" fmla="*/ 35015 w 288636"/>
                <a:gd name="connsiteY18" fmla="*/ 95405 h 288636"/>
                <a:gd name="connsiteX19" fmla="*/ 23659 w 288636"/>
                <a:gd name="connsiteY19" fmla="*/ 104396 h 288636"/>
                <a:gd name="connsiteX20" fmla="*/ 17507 w 288636"/>
                <a:gd name="connsiteY20" fmla="*/ 109127 h 288636"/>
                <a:gd name="connsiteX21" fmla="*/ 17507 w 288636"/>
                <a:gd name="connsiteY21" fmla="*/ 111493 h 288636"/>
                <a:gd name="connsiteX22" fmla="*/ 20346 w 288636"/>
                <a:gd name="connsiteY22" fmla="*/ 113386 h 288636"/>
                <a:gd name="connsiteX23" fmla="*/ 35015 w 288636"/>
                <a:gd name="connsiteY23" fmla="*/ 124742 h 288636"/>
                <a:gd name="connsiteX24" fmla="*/ 37381 w 288636"/>
                <a:gd name="connsiteY24" fmla="*/ 125689 h 288636"/>
                <a:gd name="connsiteX25" fmla="*/ 37381 w 288636"/>
                <a:gd name="connsiteY25" fmla="*/ 93986 h 288636"/>
                <a:gd name="connsiteX26" fmla="*/ 12303 w 288636"/>
                <a:gd name="connsiteY26" fmla="*/ 122376 h 288636"/>
                <a:gd name="connsiteX27" fmla="*/ 11829 w 288636"/>
                <a:gd name="connsiteY27" fmla="*/ 123796 h 288636"/>
                <a:gd name="connsiteX28" fmla="*/ 12303 w 288636"/>
                <a:gd name="connsiteY28" fmla="*/ 140357 h 288636"/>
                <a:gd name="connsiteX29" fmla="*/ 12303 w 288636"/>
                <a:gd name="connsiteY29" fmla="*/ 141776 h 288636"/>
                <a:gd name="connsiteX30" fmla="*/ 11829 w 288636"/>
                <a:gd name="connsiteY30" fmla="*/ 181996 h 288636"/>
                <a:gd name="connsiteX31" fmla="*/ 11829 w 288636"/>
                <a:gd name="connsiteY31" fmla="*/ 265275 h 288636"/>
                <a:gd name="connsiteX32" fmla="*/ 12303 w 288636"/>
                <a:gd name="connsiteY32" fmla="*/ 270953 h 288636"/>
                <a:gd name="connsiteX33" fmla="*/ 14668 w 288636"/>
                <a:gd name="connsiteY33" fmla="*/ 271899 h 288636"/>
                <a:gd name="connsiteX34" fmla="*/ 26971 w 288636"/>
                <a:gd name="connsiteY34" fmla="*/ 262436 h 288636"/>
                <a:gd name="connsiteX35" fmla="*/ 48264 w 288636"/>
                <a:gd name="connsiteY35" fmla="*/ 245875 h 288636"/>
                <a:gd name="connsiteX36" fmla="*/ 62459 w 288636"/>
                <a:gd name="connsiteY36" fmla="*/ 234519 h 288636"/>
                <a:gd name="connsiteX37" fmla="*/ 91323 w 288636"/>
                <a:gd name="connsiteY37" fmla="*/ 212279 h 288636"/>
                <a:gd name="connsiteX38" fmla="*/ 108830 w 288636"/>
                <a:gd name="connsiteY38" fmla="*/ 199031 h 288636"/>
                <a:gd name="connsiteX39" fmla="*/ 109776 w 288636"/>
                <a:gd name="connsiteY39" fmla="*/ 197611 h 288636"/>
                <a:gd name="connsiteX40" fmla="*/ 90376 w 288636"/>
                <a:gd name="connsiteY40" fmla="*/ 182469 h 288636"/>
                <a:gd name="connsiteX41" fmla="*/ 70503 w 288636"/>
                <a:gd name="connsiteY41" fmla="*/ 167328 h 288636"/>
                <a:gd name="connsiteX42" fmla="*/ 51103 w 288636"/>
                <a:gd name="connsiteY42" fmla="*/ 152186 h 288636"/>
                <a:gd name="connsiteX43" fmla="*/ 31703 w 288636"/>
                <a:gd name="connsiteY43" fmla="*/ 137045 h 288636"/>
                <a:gd name="connsiteX44" fmla="*/ 12303 w 288636"/>
                <a:gd name="connsiteY44" fmla="*/ 122376 h 288636"/>
                <a:gd name="connsiteX45" fmla="*/ 181226 w 288636"/>
                <a:gd name="connsiteY45" fmla="*/ 198084 h 288636"/>
                <a:gd name="connsiteX46" fmla="*/ 278226 w 288636"/>
                <a:gd name="connsiteY46" fmla="*/ 272846 h 288636"/>
                <a:gd name="connsiteX47" fmla="*/ 279173 w 288636"/>
                <a:gd name="connsiteY47" fmla="*/ 270953 h 288636"/>
                <a:gd name="connsiteX48" fmla="*/ 279646 w 288636"/>
                <a:gd name="connsiteY48" fmla="*/ 266694 h 288636"/>
                <a:gd name="connsiteX49" fmla="*/ 279646 w 288636"/>
                <a:gd name="connsiteY49" fmla="*/ 180104 h 288636"/>
                <a:gd name="connsiteX50" fmla="*/ 279173 w 288636"/>
                <a:gd name="connsiteY50" fmla="*/ 171586 h 288636"/>
                <a:gd name="connsiteX51" fmla="*/ 279173 w 288636"/>
                <a:gd name="connsiteY51" fmla="*/ 170640 h 288636"/>
                <a:gd name="connsiteX52" fmla="*/ 279173 w 288636"/>
                <a:gd name="connsiteY52" fmla="*/ 139411 h 288636"/>
                <a:gd name="connsiteX53" fmla="*/ 279646 w 288636"/>
                <a:gd name="connsiteY53" fmla="*/ 134206 h 288636"/>
                <a:gd name="connsiteX54" fmla="*/ 279646 w 288636"/>
                <a:gd name="connsiteY54" fmla="*/ 123796 h 288636"/>
                <a:gd name="connsiteX55" fmla="*/ 279173 w 288636"/>
                <a:gd name="connsiteY55" fmla="*/ 122376 h 288636"/>
                <a:gd name="connsiteX56" fmla="*/ 181226 w 288636"/>
                <a:gd name="connsiteY56" fmla="*/ 198084 h 288636"/>
                <a:gd name="connsiteX57" fmla="*/ 267343 w 288636"/>
                <a:gd name="connsiteY57" fmla="*/ 279470 h 288636"/>
                <a:gd name="connsiteX58" fmla="*/ 266397 w 288636"/>
                <a:gd name="connsiteY58" fmla="*/ 278524 h 288636"/>
                <a:gd name="connsiteX59" fmla="*/ 258826 w 288636"/>
                <a:gd name="connsiteY59" fmla="*/ 272373 h 288636"/>
                <a:gd name="connsiteX60" fmla="*/ 242738 w 288636"/>
                <a:gd name="connsiteY60" fmla="*/ 260070 h 288636"/>
                <a:gd name="connsiteX61" fmla="*/ 228070 w 288636"/>
                <a:gd name="connsiteY61" fmla="*/ 248241 h 288636"/>
                <a:gd name="connsiteX62" fmla="*/ 212455 w 288636"/>
                <a:gd name="connsiteY62" fmla="*/ 236411 h 288636"/>
                <a:gd name="connsiteX63" fmla="*/ 192109 w 288636"/>
                <a:gd name="connsiteY63" fmla="*/ 220323 h 288636"/>
                <a:gd name="connsiteX64" fmla="*/ 173655 w 288636"/>
                <a:gd name="connsiteY64" fmla="*/ 205655 h 288636"/>
                <a:gd name="connsiteX65" fmla="*/ 170816 w 288636"/>
                <a:gd name="connsiteY65" fmla="*/ 205655 h 288636"/>
                <a:gd name="connsiteX66" fmla="*/ 162299 w 288636"/>
                <a:gd name="connsiteY66" fmla="*/ 212279 h 288636"/>
                <a:gd name="connsiteX67" fmla="*/ 149050 w 288636"/>
                <a:gd name="connsiteY67" fmla="*/ 217958 h 288636"/>
                <a:gd name="connsiteX68" fmla="*/ 132489 w 288636"/>
                <a:gd name="connsiteY68" fmla="*/ 213699 h 288636"/>
                <a:gd name="connsiteX69" fmla="*/ 122079 w 288636"/>
                <a:gd name="connsiteY69" fmla="*/ 205655 h 288636"/>
                <a:gd name="connsiteX70" fmla="*/ 119713 w 288636"/>
                <a:gd name="connsiteY70" fmla="*/ 205655 h 288636"/>
                <a:gd name="connsiteX71" fmla="*/ 98420 w 288636"/>
                <a:gd name="connsiteY71" fmla="*/ 222216 h 288636"/>
                <a:gd name="connsiteX72" fmla="*/ 75235 w 288636"/>
                <a:gd name="connsiteY72" fmla="*/ 240197 h 288636"/>
                <a:gd name="connsiteX73" fmla="*/ 60093 w 288636"/>
                <a:gd name="connsiteY73" fmla="*/ 252026 h 288636"/>
                <a:gd name="connsiteX74" fmla="*/ 30756 w 288636"/>
                <a:gd name="connsiteY74" fmla="*/ 274738 h 288636"/>
                <a:gd name="connsiteX75" fmla="*/ 25551 w 288636"/>
                <a:gd name="connsiteY75" fmla="*/ 278997 h 288636"/>
                <a:gd name="connsiteX76" fmla="*/ 26498 w 288636"/>
                <a:gd name="connsiteY76" fmla="*/ 279943 h 288636"/>
                <a:gd name="connsiteX77" fmla="*/ 267343 w 288636"/>
                <a:gd name="connsiteY77" fmla="*/ 279470 h 288636"/>
                <a:gd name="connsiteX78" fmla="*/ 146211 w 288636"/>
                <a:gd name="connsiteY78" fmla="*/ 36732 h 288636"/>
                <a:gd name="connsiteX79" fmla="*/ 61513 w 288636"/>
                <a:gd name="connsiteY79" fmla="*/ 36732 h 288636"/>
                <a:gd name="connsiteX80" fmla="*/ 55835 w 288636"/>
                <a:gd name="connsiteY80" fmla="*/ 38151 h 288636"/>
                <a:gd name="connsiteX81" fmla="*/ 48737 w 288636"/>
                <a:gd name="connsiteY81" fmla="*/ 49507 h 288636"/>
                <a:gd name="connsiteX82" fmla="*/ 48737 w 288636"/>
                <a:gd name="connsiteY82" fmla="*/ 93986 h 288636"/>
                <a:gd name="connsiteX83" fmla="*/ 48737 w 288636"/>
                <a:gd name="connsiteY83" fmla="*/ 132786 h 288636"/>
                <a:gd name="connsiteX84" fmla="*/ 49683 w 288636"/>
                <a:gd name="connsiteY84" fmla="*/ 136098 h 288636"/>
                <a:gd name="connsiteX85" fmla="*/ 61986 w 288636"/>
                <a:gd name="connsiteY85" fmla="*/ 146035 h 288636"/>
                <a:gd name="connsiteX86" fmla="*/ 69083 w 288636"/>
                <a:gd name="connsiteY86" fmla="*/ 151240 h 288636"/>
                <a:gd name="connsiteX87" fmla="*/ 73815 w 288636"/>
                <a:gd name="connsiteY87" fmla="*/ 155025 h 288636"/>
                <a:gd name="connsiteX88" fmla="*/ 90376 w 288636"/>
                <a:gd name="connsiteY88" fmla="*/ 167328 h 288636"/>
                <a:gd name="connsiteX89" fmla="*/ 96054 w 288636"/>
                <a:gd name="connsiteY89" fmla="*/ 172060 h 288636"/>
                <a:gd name="connsiteX90" fmla="*/ 105991 w 288636"/>
                <a:gd name="connsiteY90" fmla="*/ 180104 h 288636"/>
                <a:gd name="connsiteX91" fmla="*/ 130123 w 288636"/>
                <a:gd name="connsiteY91" fmla="*/ 199031 h 288636"/>
                <a:gd name="connsiteX92" fmla="*/ 139586 w 288636"/>
                <a:gd name="connsiteY92" fmla="*/ 206128 h 288636"/>
                <a:gd name="connsiteX93" fmla="*/ 152362 w 288636"/>
                <a:gd name="connsiteY93" fmla="*/ 206128 h 288636"/>
                <a:gd name="connsiteX94" fmla="*/ 169396 w 288636"/>
                <a:gd name="connsiteY94" fmla="*/ 193352 h 288636"/>
                <a:gd name="connsiteX95" fmla="*/ 188797 w 288636"/>
                <a:gd name="connsiteY95" fmla="*/ 178684 h 288636"/>
                <a:gd name="connsiteX96" fmla="*/ 190216 w 288636"/>
                <a:gd name="connsiteY96" fmla="*/ 177265 h 288636"/>
                <a:gd name="connsiteX97" fmla="*/ 192582 w 288636"/>
                <a:gd name="connsiteY97" fmla="*/ 174899 h 288636"/>
                <a:gd name="connsiteX98" fmla="*/ 195894 w 288636"/>
                <a:gd name="connsiteY98" fmla="*/ 172533 h 288636"/>
                <a:gd name="connsiteX99" fmla="*/ 209616 w 288636"/>
                <a:gd name="connsiteY99" fmla="*/ 162123 h 288636"/>
                <a:gd name="connsiteX100" fmla="*/ 212928 w 288636"/>
                <a:gd name="connsiteY100" fmla="*/ 159284 h 288636"/>
                <a:gd name="connsiteX101" fmla="*/ 214821 w 288636"/>
                <a:gd name="connsiteY101" fmla="*/ 157391 h 288636"/>
                <a:gd name="connsiteX102" fmla="*/ 225231 w 288636"/>
                <a:gd name="connsiteY102" fmla="*/ 149820 h 288636"/>
                <a:gd name="connsiteX103" fmla="*/ 233275 w 288636"/>
                <a:gd name="connsiteY103" fmla="*/ 143669 h 288636"/>
                <a:gd name="connsiteX104" fmla="*/ 242265 w 288636"/>
                <a:gd name="connsiteY104" fmla="*/ 136572 h 288636"/>
                <a:gd name="connsiteX105" fmla="*/ 243685 w 288636"/>
                <a:gd name="connsiteY105" fmla="*/ 132786 h 288636"/>
                <a:gd name="connsiteX106" fmla="*/ 243685 w 288636"/>
                <a:gd name="connsiteY106" fmla="*/ 127581 h 288636"/>
                <a:gd name="connsiteX107" fmla="*/ 243685 w 288636"/>
                <a:gd name="connsiteY107" fmla="*/ 49507 h 288636"/>
                <a:gd name="connsiteX108" fmla="*/ 242265 w 288636"/>
                <a:gd name="connsiteY108" fmla="*/ 43829 h 288636"/>
                <a:gd name="connsiteX109" fmla="*/ 230909 w 288636"/>
                <a:gd name="connsiteY109" fmla="*/ 37205 h 288636"/>
                <a:gd name="connsiteX110" fmla="*/ 146211 w 288636"/>
                <a:gd name="connsiteY110" fmla="*/ 36732 h 288636"/>
                <a:gd name="connsiteX111" fmla="*/ 145264 w 288636"/>
                <a:gd name="connsiteY111" fmla="*/ 291773 h 288636"/>
                <a:gd name="connsiteX112" fmla="*/ 27917 w 288636"/>
                <a:gd name="connsiteY112" fmla="*/ 291773 h 288636"/>
                <a:gd name="connsiteX113" fmla="*/ 19400 w 288636"/>
                <a:gd name="connsiteY113" fmla="*/ 290826 h 288636"/>
                <a:gd name="connsiteX114" fmla="*/ 6151 w 288636"/>
                <a:gd name="connsiteY114" fmla="*/ 283256 h 288636"/>
                <a:gd name="connsiteX115" fmla="*/ 473 w 288636"/>
                <a:gd name="connsiteY115" fmla="*/ 266694 h 288636"/>
                <a:gd name="connsiteX116" fmla="*/ 473 w 288636"/>
                <a:gd name="connsiteY116" fmla="*/ 179630 h 288636"/>
                <a:gd name="connsiteX117" fmla="*/ 473 w 288636"/>
                <a:gd name="connsiteY117" fmla="*/ 150767 h 288636"/>
                <a:gd name="connsiteX118" fmla="*/ 473 w 288636"/>
                <a:gd name="connsiteY118" fmla="*/ 142723 h 288636"/>
                <a:gd name="connsiteX119" fmla="*/ 0 w 288636"/>
                <a:gd name="connsiteY119" fmla="*/ 135152 h 288636"/>
                <a:gd name="connsiteX120" fmla="*/ 473 w 288636"/>
                <a:gd name="connsiteY120" fmla="*/ 114332 h 288636"/>
                <a:gd name="connsiteX121" fmla="*/ 473 w 288636"/>
                <a:gd name="connsiteY121" fmla="*/ 109127 h 288636"/>
                <a:gd name="connsiteX122" fmla="*/ 2839 w 288636"/>
                <a:gd name="connsiteY122" fmla="*/ 104396 h 288636"/>
                <a:gd name="connsiteX123" fmla="*/ 20820 w 288636"/>
                <a:gd name="connsiteY123" fmla="*/ 90674 h 288636"/>
                <a:gd name="connsiteX124" fmla="*/ 34069 w 288636"/>
                <a:gd name="connsiteY124" fmla="*/ 80264 h 288636"/>
                <a:gd name="connsiteX125" fmla="*/ 36908 w 288636"/>
                <a:gd name="connsiteY125" fmla="*/ 75059 h 288636"/>
                <a:gd name="connsiteX126" fmla="*/ 36908 w 288636"/>
                <a:gd name="connsiteY126" fmla="*/ 48561 h 288636"/>
                <a:gd name="connsiteX127" fmla="*/ 53469 w 288636"/>
                <a:gd name="connsiteY127" fmla="*/ 25376 h 288636"/>
                <a:gd name="connsiteX128" fmla="*/ 61039 w 288636"/>
                <a:gd name="connsiteY128" fmla="*/ 23956 h 288636"/>
                <a:gd name="connsiteX129" fmla="*/ 103625 w 288636"/>
                <a:gd name="connsiteY129" fmla="*/ 23956 h 288636"/>
                <a:gd name="connsiteX130" fmla="*/ 107884 w 288636"/>
                <a:gd name="connsiteY130" fmla="*/ 22537 h 288636"/>
                <a:gd name="connsiteX131" fmla="*/ 130596 w 288636"/>
                <a:gd name="connsiteY131" fmla="*/ 5029 h 288636"/>
                <a:gd name="connsiteX132" fmla="*/ 159460 w 288636"/>
                <a:gd name="connsiteY132" fmla="*/ 4556 h 288636"/>
                <a:gd name="connsiteX133" fmla="*/ 177913 w 288636"/>
                <a:gd name="connsiteY133" fmla="*/ 18751 h 288636"/>
                <a:gd name="connsiteX134" fmla="*/ 184538 w 288636"/>
                <a:gd name="connsiteY134" fmla="*/ 23483 h 288636"/>
                <a:gd name="connsiteX135" fmla="*/ 187850 w 288636"/>
                <a:gd name="connsiteY135" fmla="*/ 24429 h 288636"/>
                <a:gd name="connsiteX136" fmla="*/ 230436 w 288636"/>
                <a:gd name="connsiteY136" fmla="*/ 24429 h 288636"/>
                <a:gd name="connsiteX137" fmla="*/ 243685 w 288636"/>
                <a:gd name="connsiteY137" fmla="*/ 28215 h 288636"/>
                <a:gd name="connsiteX138" fmla="*/ 255041 w 288636"/>
                <a:gd name="connsiteY138" fmla="*/ 48088 h 288636"/>
                <a:gd name="connsiteX139" fmla="*/ 255041 w 288636"/>
                <a:gd name="connsiteY139" fmla="*/ 75059 h 288636"/>
                <a:gd name="connsiteX140" fmla="*/ 257407 w 288636"/>
                <a:gd name="connsiteY140" fmla="*/ 80264 h 288636"/>
                <a:gd name="connsiteX141" fmla="*/ 272075 w 288636"/>
                <a:gd name="connsiteY141" fmla="*/ 91147 h 288636"/>
                <a:gd name="connsiteX142" fmla="*/ 283431 w 288636"/>
                <a:gd name="connsiteY142" fmla="*/ 100137 h 288636"/>
                <a:gd name="connsiteX143" fmla="*/ 287217 w 288636"/>
                <a:gd name="connsiteY143" fmla="*/ 103449 h 288636"/>
                <a:gd name="connsiteX144" fmla="*/ 291475 w 288636"/>
                <a:gd name="connsiteY144" fmla="*/ 111493 h 288636"/>
                <a:gd name="connsiteX145" fmla="*/ 291002 w 288636"/>
                <a:gd name="connsiteY145" fmla="*/ 130893 h 288636"/>
                <a:gd name="connsiteX146" fmla="*/ 291002 w 288636"/>
                <a:gd name="connsiteY146" fmla="*/ 131840 h 288636"/>
                <a:gd name="connsiteX147" fmla="*/ 291475 w 288636"/>
                <a:gd name="connsiteY147" fmla="*/ 138937 h 288636"/>
                <a:gd name="connsiteX148" fmla="*/ 291475 w 288636"/>
                <a:gd name="connsiteY148" fmla="*/ 155499 h 288636"/>
                <a:gd name="connsiteX149" fmla="*/ 291002 w 288636"/>
                <a:gd name="connsiteY149" fmla="*/ 165908 h 288636"/>
                <a:gd name="connsiteX150" fmla="*/ 291475 w 288636"/>
                <a:gd name="connsiteY150" fmla="*/ 173952 h 288636"/>
                <a:gd name="connsiteX151" fmla="*/ 291002 w 288636"/>
                <a:gd name="connsiteY151" fmla="*/ 177265 h 288636"/>
                <a:gd name="connsiteX152" fmla="*/ 291002 w 288636"/>
                <a:gd name="connsiteY152" fmla="*/ 178684 h 288636"/>
                <a:gd name="connsiteX153" fmla="*/ 291475 w 288636"/>
                <a:gd name="connsiteY153" fmla="*/ 184835 h 288636"/>
                <a:gd name="connsiteX154" fmla="*/ 291475 w 288636"/>
                <a:gd name="connsiteY154" fmla="*/ 267168 h 288636"/>
                <a:gd name="connsiteX155" fmla="*/ 282012 w 288636"/>
                <a:gd name="connsiteY155" fmla="*/ 287041 h 288636"/>
                <a:gd name="connsiteX156" fmla="*/ 266397 w 288636"/>
                <a:gd name="connsiteY156" fmla="*/ 292246 h 288636"/>
                <a:gd name="connsiteX157" fmla="*/ 235168 w 288636"/>
                <a:gd name="connsiteY157" fmla="*/ 292246 h 288636"/>
                <a:gd name="connsiteX158" fmla="*/ 145264 w 288636"/>
                <a:gd name="connsiteY158" fmla="*/ 292246 h 2886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Lst>
              <a:rect l="l" t="t" r="r" b="b"/>
              <a:pathLst>
                <a:path w="288636" h="288636">
                  <a:moveTo>
                    <a:pt x="62459" y="148401"/>
                  </a:moveTo>
                  <a:cubicBezTo>
                    <a:pt x="61513" y="149347"/>
                    <a:pt x="61513" y="149820"/>
                    <a:pt x="62932" y="150767"/>
                  </a:cubicBezTo>
                  <a:cubicBezTo>
                    <a:pt x="62459" y="149820"/>
                    <a:pt x="62459" y="149347"/>
                    <a:pt x="62459" y="148401"/>
                  </a:cubicBezTo>
                  <a:moveTo>
                    <a:pt x="165138" y="24429"/>
                  </a:moveTo>
                  <a:cubicBezTo>
                    <a:pt x="164665" y="23956"/>
                    <a:pt x="164665" y="23483"/>
                    <a:pt x="164191" y="23483"/>
                  </a:cubicBezTo>
                  <a:cubicBezTo>
                    <a:pt x="160406" y="20644"/>
                    <a:pt x="156147" y="17332"/>
                    <a:pt x="152362" y="14493"/>
                  </a:cubicBezTo>
                  <a:cubicBezTo>
                    <a:pt x="148577" y="11654"/>
                    <a:pt x="142425" y="12127"/>
                    <a:pt x="138640" y="15439"/>
                  </a:cubicBezTo>
                  <a:cubicBezTo>
                    <a:pt x="135801" y="17805"/>
                    <a:pt x="132962" y="19698"/>
                    <a:pt x="130123" y="22063"/>
                  </a:cubicBezTo>
                  <a:cubicBezTo>
                    <a:pt x="128703" y="22537"/>
                    <a:pt x="127757" y="23483"/>
                    <a:pt x="126338" y="24429"/>
                  </a:cubicBezTo>
                  <a:cubicBezTo>
                    <a:pt x="129177" y="24902"/>
                    <a:pt x="162772" y="24902"/>
                    <a:pt x="165138" y="24429"/>
                  </a:cubicBezTo>
                  <a:moveTo>
                    <a:pt x="255041" y="124742"/>
                  </a:moveTo>
                  <a:cubicBezTo>
                    <a:pt x="256460" y="125215"/>
                    <a:pt x="256934" y="124269"/>
                    <a:pt x="257407" y="123796"/>
                  </a:cubicBezTo>
                  <a:cubicBezTo>
                    <a:pt x="263085" y="119537"/>
                    <a:pt x="268290" y="115279"/>
                    <a:pt x="273968" y="111020"/>
                  </a:cubicBezTo>
                  <a:cubicBezTo>
                    <a:pt x="275387" y="110074"/>
                    <a:pt x="275387" y="109127"/>
                    <a:pt x="273968" y="108181"/>
                  </a:cubicBezTo>
                  <a:cubicBezTo>
                    <a:pt x="268290" y="103923"/>
                    <a:pt x="262612" y="99191"/>
                    <a:pt x="256934" y="94932"/>
                  </a:cubicBezTo>
                  <a:cubicBezTo>
                    <a:pt x="256460" y="94459"/>
                    <a:pt x="255987" y="94459"/>
                    <a:pt x="255041" y="93986"/>
                  </a:cubicBezTo>
                  <a:lnTo>
                    <a:pt x="255041" y="124742"/>
                  </a:lnTo>
                  <a:close/>
                  <a:moveTo>
                    <a:pt x="36908" y="93986"/>
                  </a:moveTo>
                  <a:cubicBezTo>
                    <a:pt x="35961" y="94459"/>
                    <a:pt x="35488" y="94932"/>
                    <a:pt x="35015" y="95405"/>
                  </a:cubicBezTo>
                  <a:cubicBezTo>
                    <a:pt x="31229" y="98244"/>
                    <a:pt x="27444" y="101557"/>
                    <a:pt x="23659" y="104396"/>
                  </a:cubicBezTo>
                  <a:cubicBezTo>
                    <a:pt x="21766" y="105815"/>
                    <a:pt x="19400" y="107708"/>
                    <a:pt x="17507" y="109127"/>
                  </a:cubicBezTo>
                  <a:cubicBezTo>
                    <a:pt x="16561" y="110074"/>
                    <a:pt x="16561" y="110547"/>
                    <a:pt x="17507" y="111493"/>
                  </a:cubicBezTo>
                  <a:cubicBezTo>
                    <a:pt x="18454" y="111966"/>
                    <a:pt x="19400" y="112913"/>
                    <a:pt x="20346" y="113386"/>
                  </a:cubicBezTo>
                  <a:cubicBezTo>
                    <a:pt x="25078" y="117171"/>
                    <a:pt x="29810" y="120957"/>
                    <a:pt x="35015" y="124742"/>
                  </a:cubicBezTo>
                  <a:cubicBezTo>
                    <a:pt x="35488" y="125215"/>
                    <a:pt x="36434" y="126162"/>
                    <a:pt x="37381" y="125689"/>
                  </a:cubicBezTo>
                  <a:lnTo>
                    <a:pt x="37381" y="93986"/>
                  </a:lnTo>
                  <a:close/>
                  <a:moveTo>
                    <a:pt x="12303" y="122376"/>
                  </a:moveTo>
                  <a:cubicBezTo>
                    <a:pt x="12303" y="123323"/>
                    <a:pt x="11829" y="123323"/>
                    <a:pt x="11829" y="123796"/>
                  </a:cubicBezTo>
                  <a:cubicBezTo>
                    <a:pt x="12303" y="129474"/>
                    <a:pt x="11356" y="134679"/>
                    <a:pt x="12303" y="140357"/>
                  </a:cubicBezTo>
                  <a:cubicBezTo>
                    <a:pt x="12303" y="140830"/>
                    <a:pt x="12303" y="141303"/>
                    <a:pt x="12303" y="141776"/>
                  </a:cubicBezTo>
                  <a:cubicBezTo>
                    <a:pt x="12303" y="155025"/>
                    <a:pt x="11829" y="168274"/>
                    <a:pt x="11829" y="181996"/>
                  </a:cubicBezTo>
                  <a:cubicBezTo>
                    <a:pt x="11829" y="209914"/>
                    <a:pt x="11829" y="237358"/>
                    <a:pt x="11829" y="265275"/>
                  </a:cubicBezTo>
                  <a:cubicBezTo>
                    <a:pt x="11829" y="267168"/>
                    <a:pt x="11829" y="269060"/>
                    <a:pt x="12303" y="270953"/>
                  </a:cubicBezTo>
                  <a:cubicBezTo>
                    <a:pt x="12303" y="272846"/>
                    <a:pt x="13249" y="273319"/>
                    <a:pt x="14668" y="271899"/>
                  </a:cubicBezTo>
                  <a:cubicBezTo>
                    <a:pt x="18927" y="269060"/>
                    <a:pt x="22712" y="265748"/>
                    <a:pt x="26971" y="262436"/>
                  </a:cubicBezTo>
                  <a:cubicBezTo>
                    <a:pt x="34069" y="256758"/>
                    <a:pt x="41166" y="251080"/>
                    <a:pt x="48264" y="245875"/>
                  </a:cubicBezTo>
                  <a:cubicBezTo>
                    <a:pt x="52996" y="242089"/>
                    <a:pt x="57727" y="238304"/>
                    <a:pt x="62459" y="234519"/>
                  </a:cubicBezTo>
                  <a:cubicBezTo>
                    <a:pt x="71922" y="226948"/>
                    <a:pt x="81386" y="219850"/>
                    <a:pt x="91323" y="212279"/>
                  </a:cubicBezTo>
                  <a:cubicBezTo>
                    <a:pt x="97001" y="208021"/>
                    <a:pt x="103152" y="203289"/>
                    <a:pt x="108830" y="199031"/>
                  </a:cubicBezTo>
                  <a:cubicBezTo>
                    <a:pt x="109303" y="198557"/>
                    <a:pt x="109303" y="198557"/>
                    <a:pt x="109776" y="197611"/>
                  </a:cubicBezTo>
                  <a:cubicBezTo>
                    <a:pt x="103152" y="192406"/>
                    <a:pt x="96528" y="187674"/>
                    <a:pt x="90376" y="182469"/>
                  </a:cubicBezTo>
                  <a:cubicBezTo>
                    <a:pt x="83752" y="177265"/>
                    <a:pt x="77127" y="172533"/>
                    <a:pt x="70503" y="167328"/>
                  </a:cubicBezTo>
                  <a:cubicBezTo>
                    <a:pt x="63879" y="162123"/>
                    <a:pt x="57727" y="156918"/>
                    <a:pt x="51103" y="152186"/>
                  </a:cubicBezTo>
                  <a:cubicBezTo>
                    <a:pt x="44478" y="147455"/>
                    <a:pt x="38327" y="141776"/>
                    <a:pt x="31703" y="137045"/>
                  </a:cubicBezTo>
                  <a:cubicBezTo>
                    <a:pt x="26025" y="132313"/>
                    <a:pt x="19400" y="127581"/>
                    <a:pt x="12303" y="122376"/>
                  </a:cubicBezTo>
                  <a:moveTo>
                    <a:pt x="181226" y="198084"/>
                  </a:moveTo>
                  <a:cubicBezTo>
                    <a:pt x="213875" y="223162"/>
                    <a:pt x="246051" y="247767"/>
                    <a:pt x="278226" y="272846"/>
                  </a:cubicBezTo>
                  <a:cubicBezTo>
                    <a:pt x="278700" y="271899"/>
                    <a:pt x="279173" y="271426"/>
                    <a:pt x="279173" y="270953"/>
                  </a:cubicBezTo>
                  <a:cubicBezTo>
                    <a:pt x="279646" y="269534"/>
                    <a:pt x="279646" y="268114"/>
                    <a:pt x="279646" y="266694"/>
                  </a:cubicBezTo>
                  <a:cubicBezTo>
                    <a:pt x="279646" y="237831"/>
                    <a:pt x="279646" y="208967"/>
                    <a:pt x="279646" y="180104"/>
                  </a:cubicBezTo>
                  <a:cubicBezTo>
                    <a:pt x="279646" y="177265"/>
                    <a:pt x="280119" y="174425"/>
                    <a:pt x="279173" y="171586"/>
                  </a:cubicBezTo>
                  <a:cubicBezTo>
                    <a:pt x="279173" y="171113"/>
                    <a:pt x="279173" y="171113"/>
                    <a:pt x="279173" y="170640"/>
                  </a:cubicBezTo>
                  <a:cubicBezTo>
                    <a:pt x="279173" y="160230"/>
                    <a:pt x="279173" y="149820"/>
                    <a:pt x="279173" y="139411"/>
                  </a:cubicBezTo>
                  <a:cubicBezTo>
                    <a:pt x="279173" y="137518"/>
                    <a:pt x="279646" y="136098"/>
                    <a:pt x="279646" y="134206"/>
                  </a:cubicBezTo>
                  <a:cubicBezTo>
                    <a:pt x="279646" y="130893"/>
                    <a:pt x="279646" y="127581"/>
                    <a:pt x="279646" y="123796"/>
                  </a:cubicBezTo>
                  <a:cubicBezTo>
                    <a:pt x="279646" y="123323"/>
                    <a:pt x="279173" y="122849"/>
                    <a:pt x="279173" y="122376"/>
                  </a:cubicBezTo>
                  <a:cubicBezTo>
                    <a:pt x="246524" y="147455"/>
                    <a:pt x="214348" y="172533"/>
                    <a:pt x="181226" y="198084"/>
                  </a:cubicBezTo>
                  <a:moveTo>
                    <a:pt x="267343" y="279470"/>
                  </a:moveTo>
                  <a:cubicBezTo>
                    <a:pt x="266870" y="278997"/>
                    <a:pt x="266870" y="278524"/>
                    <a:pt x="266397" y="278524"/>
                  </a:cubicBezTo>
                  <a:cubicBezTo>
                    <a:pt x="264031" y="276631"/>
                    <a:pt x="261192" y="274265"/>
                    <a:pt x="258826" y="272373"/>
                  </a:cubicBezTo>
                  <a:cubicBezTo>
                    <a:pt x="253621" y="268114"/>
                    <a:pt x="247943" y="264329"/>
                    <a:pt x="242738" y="260070"/>
                  </a:cubicBezTo>
                  <a:cubicBezTo>
                    <a:pt x="238007" y="256285"/>
                    <a:pt x="232802" y="252026"/>
                    <a:pt x="228070" y="248241"/>
                  </a:cubicBezTo>
                  <a:cubicBezTo>
                    <a:pt x="222865" y="244455"/>
                    <a:pt x="217660" y="240670"/>
                    <a:pt x="212455" y="236411"/>
                  </a:cubicBezTo>
                  <a:cubicBezTo>
                    <a:pt x="205831" y="231206"/>
                    <a:pt x="198733" y="225528"/>
                    <a:pt x="192109" y="220323"/>
                  </a:cubicBezTo>
                  <a:cubicBezTo>
                    <a:pt x="185957" y="215592"/>
                    <a:pt x="179806" y="210860"/>
                    <a:pt x="173655" y="205655"/>
                  </a:cubicBezTo>
                  <a:cubicBezTo>
                    <a:pt x="172709" y="204709"/>
                    <a:pt x="171762" y="204709"/>
                    <a:pt x="170816" y="205655"/>
                  </a:cubicBezTo>
                  <a:cubicBezTo>
                    <a:pt x="167977" y="208021"/>
                    <a:pt x="165138" y="210387"/>
                    <a:pt x="162299" y="212279"/>
                  </a:cubicBezTo>
                  <a:cubicBezTo>
                    <a:pt x="158513" y="215592"/>
                    <a:pt x="153782" y="217484"/>
                    <a:pt x="149050" y="217958"/>
                  </a:cubicBezTo>
                  <a:cubicBezTo>
                    <a:pt x="142899" y="218431"/>
                    <a:pt x="137694" y="217011"/>
                    <a:pt x="132489" y="213699"/>
                  </a:cubicBezTo>
                  <a:cubicBezTo>
                    <a:pt x="129177" y="210860"/>
                    <a:pt x="125391" y="208494"/>
                    <a:pt x="122079" y="205655"/>
                  </a:cubicBezTo>
                  <a:cubicBezTo>
                    <a:pt x="121133" y="204709"/>
                    <a:pt x="120186" y="205182"/>
                    <a:pt x="119713" y="205655"/>
                  </a:cubicBezTo>
                  <a:cubicBezTo>
                    <a:pt x="112615" y="211333"/>
                    <a:pt x="105518" y="216538"/>
                    <a:pt x="98420" y="222216"/>
                  </a:cubicBezTo>
                  <a:cubicBezTo>
                    <a:pt x="90849" y="228367"/>
                    <a:pt x="82805" y="234519"/>
                    <a:pt x="75235" y="240197"/>
                  </a:cubicBezTo>
                  <a:cubicBezTo>
                    <a:pt x="70030" y="243982"/>
                    <a:pt x="65298" y="248241"/>
                    <a:pt x="60093" y="252026"/>
                  </a:cubicBezTo>
                  <a:cubicBezTo>
                    <a:pt x="50156" y="259597"/>
                    <a:pt x="40693" y="267168"/>
                    <a:pt x="30756" y="274738"/>
                  </a:cubicBezTo>
                  <a:cubicBezTo>
                    <a:pt x="28864" y="276158"/>
                    <a:pt x="27444" y="277577"/>
                    <a:pt x="25551" y="278997"/>
                  </a:cubicBezTo>
                  <a:cubicBezTo>
                    <a:pt x="25078" y="279943"/>
                    <a:pt x="25551" y="279943"/>
                    <a:pt x="26498" y="279943"/>
                  </a:cubicBezTo>
                  <a:cubicBezTo>
                    <a:pt x="44952" y="280890"/>
                    <a:pt x="264504" y="280417"/>
                    <a:pt x="267343" y="279470"/>
                  </a:cubicBezTo>
                  <a:moveTo>
                    <a:pt x="146211" y="36732"/>
                  </a:moveTo>
                  <a:cubicBezTo>
                    <a:pt x="117820" y="36732"/>
                    <a:pt x="89903" y="36732"/>
                    <a:pt x="61513" y="36732"/>
                  </a:cubicBezTo>
                  <a:cubicBezTo>
                    <a:pt x="59620" y="36732"/>
                    <a:pt x="57254" y="36732"/>
                    <a:pt x="55835" y="38151"/>
                  </a:cubicBezTo>
                  <a:cubicBezTo>
                    <a:pt x="51103" y="40517"/>
                    <a:pt x="48737" y="44303"/>
                    <a:pt x="48737" y="49507"/>
                  </a:cubicBezTo>
                  <a:cubicBezTo>
                    <a:pt x="48737" y="64176"/>
                    <a:pt x="48737" y="78844"/>
                    <a:pt x="48737" y="93986"/>
                  </a:cubicBezTo>
                  <a:cubicBezTo>
                    <a:pt x="48737" y="106762"/>
                    <a:pt x="48737" y="120010"/>
                    <a:pt x="48737" y="132786"/>
                  </a:cubicBezTo>
                  <a:cubicBezTo>
                    <a:pt x="48737" y="134206"/>
                    <a:pt x="48737" y="135152"/>
                    <a:pt x="49683" y="136098"/>
                  </a:cubicBezTo>
                  <a:cubicBezTo>
                    <a:pt x="53942" y="139411"/>
                    <a:pt x="57727" y="142723"/>
                    <a:pt x="61986" y="146035"/>
                  </a:cubicBezTo>
                  <a:cubicBezTo>
                    <a:pt x="64352" y="147928"/>
                    <a:pt x="66718" y="149347"/>
                    <a:pt x="69083" y="151240"/>
                  </a:cubicBezTo>
                  <a:cubicBezTo>
                    <a:pt x="70503" y="152659"/>
                    <a:pt x="71922" y="154079"/>
                    <a:pt x="73815" y="155025"/>
                  </a:cubicBezTo>
                  <a:cubicBezTo>
                    <a:pt x="79493" y="158811"/>
                    <a:pt x="84225" y="164016"/>
                    <a:pt x="90376" y="167328"/>
                  </a:cubicBezTo>
                  <a:cubicBezTo>
                    <a:pt x="92269" y="168747"/>
                    <a:pt x="94162" y="170167"/>
                    <a:pt x="96054" y="172060"/>
                  </a:cubicBezTo>
                  <a:cubicBezTo>
                    <a:pt x="99367" y="174899"/>
                    <a:pt x="102679" y="177265"/>
                    <a:pt x="105991" y="180104"/>
                  </a:cubicBezTo>
                  <a:cubicBezTo>
                    <a:pt x="114035" y="186255"/>
                    <a:pt x="122079" y="192879"/>
                    <a:pt x="130123" y="199031"/>
                  </a:cubicBezTo>
                  <a:cubicBezTo>
                    <a:pt x="132962" y="201396"/>
                    <a:pt x="136274" y="203762"/>
                    <a:pt x="139586" y="206128"/>
                  </a:cubicBezTo>
                  <a:cubicBezTo>
                    <a:pt x="142899" y="208494"/>
                    <a:pt x="149050" y="208494"/>
                    <a:pt x="152362" y="206128"/>
                  </a:cubicBezTo>
                  <a:cubicBezTo>
                    <a:pt x="158040" y="201870"/>
                    <a:pt x="163718" y="197611"/>
                    <a:pt x="169396" y="193352"/>
                  </a:cubicBezTo>
                  <a:cubicBezTo>
                    <a:pt x="176021" y="188621"/>
                    <a:pt x="182172" y="183889"/>
                    <a:pt x="188797" y="178684"/>
                  </a:cubicBezTo>
                  <a:cubicBezTo>
                    <a:pt x="189270" y="178211"/>
                    <a:pt x="189743" y="177738"/>
                    <a:pt x="190216" y="177265"/>
                  </a:cubicBezTo>
                  <a:cubicBezTo>
                    <a:pt x="191162" y="176318"/>
                    <a:pt x="191636" y="175845"/>
                    <a:pt x="192582" y="174899"/>
                  </a:cubicBezTo>
                  <a:cubicBezTo>
                    <a:pt x="193528" y="173952"/>
                    <a:pt x="194948" y="173006"/>
                    <a:pt x="195894" y="172533"/>
                  </a:cubicBezTo>
                  <a:cubicBezTo>
                    <a:pt x="200626" y="169221"/>
                    <a:pt x="205358" y="165435"/>
                    <a:pt x="209616" y="162123"/>
                  </a:cubicBezTo>
                  <a:cubicBezTo>
                    <a:pt x="210563" y="161177"/>
                    <a:pt x="211982" y="160230"/>
                    <a:pt x="212928" y="159284"/>
                  </a:cubicBezTo>
                  <a:cubicBezTo>
                    <a:pt x="213402" y="158811"/>
                    <a:pt x="214348" y="157864"/>
                    <a:pt x="214821" y="157391"/>
                  </a:cubicBezTo>
                  <a:cubicBezTo>
                    <a:pt x="218133" y="154552"/>
                    <a:pt x="221919" y="152186"/>
                    <a:pt x="225231" y="149820"/>
                  </a:cubicBezTo>
                  <a:cubicBezTo>
                    <a:pt x="228070" y="147928"/>
                    <a:pt x="230909" y="145562"/>
                    <a:pt x="233275" y="143669"/>
                  </a:cubicBezTo>
                  <a:cubicBezTo>
                    <a:pt x="236114" y="141303"/>
                    <a:pt x="238953" y="138937"/>
                    <a:pt x="242265" y="136572"/>
                  </a:cubicBezTo>
                  <a:cubicBezTo>
                    <a:pt x="243212" y="135625"/>
                    <a:pt x="243685" y="134206"/>
                    <a:pt x="243685" y="132786"/>
                  </a:cubicBezTo>
                  <a:cubicBezTo>
                    <a:pt x="243685" y="130893"/>
                    <a:pt x="243685" y="129474"/>
                    <a:pt x="243685" y="127581"/>
                  </a:cubicBezTo>
                  <a:cubicBezTo>
                    <a:pt x="243685" y="101557"/>
                    <a:pt x="243685" y="75532"/>
                    <a:pt x="243685" y="49507"/>
                  </a:cubicBezTo>
                  <a:cubicBezTo>
                    <a:pt x="243685" y="47615"/>
                    <a:pt x="243685" y="45249"/>
                    <a:pt x="242265" y="43829"/>
                  </a:cubicBezTo>
                  <a:cubicBezTo>
                    <a:pt x="239426" y="39571"/>
                    <a:pt x="236114" y="37205"/>
                    <a:pt x="230909" y="37205"/>
                  </a:cubicBezTo>
                  <a:cubicBezTo>
                    <a:pt x="202519" y="36732"/>
                    <a:pt x="174128" y="36732"/>
                    <a:pt x="146211" y="36732"/>
                  </a:cubicBezTo>
                  <a:moveTo>
                    <a:pt x="145264" y="291773"/>
                  </a:moveTo>
                  <a:cubicBezTo>
                    <a:pt x="105991" y="291773"/>
                    <a:pt x="67191" y="291773"/>
                    <a:pt x="27917" y="291773"/>
                  </a:cubicBezTo>
                  <a:cubicBezTo>
                    <a:pt x="25078" y="291773"/>
                    <a:pt x="22239" y="291773"/>
                    <a:pt x="19400" y="290826"/>
                  </a:cubicBezTo>
                  <a:cubicBezTo>
                    <a:pt x="14195" y="289880"/>
                    <a:pt x="9937" y="287041"/>
                    <a:pt x="6151" y="283256"/>
                  </a:cubicBezTo>
                  <a:cubicBezTo>
                    <a:pt x="1893" y="278524"/>
                    <a:pt x="473" y="272846"/>
                    <a:pt x="473" y="266694"/>
                  </a:cubicBezTo>
                  <a:cubicBezTo>
                    <a:pt x="473" y="237358"/>
                    <a:pt x="473" y="208494"/>
                    <a:pt x="473" y="179630"/>
                  </a:cubicBezTo>
                  <a:cubicBezTo>
                    <a:pt x="473" y="170167"/>
                    <a:pt x="473" y="160230"/>
                    <a:pt x="473" y="150767"/>
                  </a:cubicBezTo>
                  <a:cubicBezTo>
                    <a:pt x="473" y="147928"/>
                    <a:pt x="946" y="145562"/>
                    <a:pt x="473" y="142723"/>
                  </a:cubicBezTo>
                  <a:cubicBezTo>
                    <a:pt x="0" y="140357"/>
                    <a:pt x="0" y="137518"/>
                    <a:pt x="0" y="135152"/>
                  </a:cubicBezTo>
                  <a:cubicBezTo>
                    <a:pt x="946" y="128054"/>
                    <a:pt x="0" y="121430"/>
                    <a:pt x="473" y="114332"/>
                  </a:cubicBezTo>
                  <a:cubicBezTo>
                    <a:pt x="473" y="112440"/>
                    <a:pt x="473" y="111020"/>
                    <a:pt x="473" y="109127"/>
                  </a:cubicBezTo>
                  <a:cubicBezTo>
                    <a:pt x="473" y="107235"/>
                    <a:pt x="1420" y="105815"/>
                    <a:pt x="2839" y="104396"/>
                  </a:cubicBezTo>
                  <a:cubicBezTo>
                    <a:pt x="8990" y="99664"/>
                    <a:pt x="14668" y="94932"/>
                    <a:pt x="20820" y="90674"/>
                  </a:cubicBezTo>
                  <a:cubicBezTo>
                    <a:pt x="25078" y="87361"/>
                    <a:pt x="29810" y="83576"/>
                    <a:pt x="34069" y="80264"/>
                  </a:cubicBezTo>
                  <a:cubicBezTo>
                    <a:pt x="35961" y="78844"/>
                    <a:pt x="36908" y="77425"/>
                    <a:pt x="36908" y="75059"/>
                  </a:cubicBezTo>
                  <a:cubicBezTo>
                    <a:pt x="36908" y="66542"/>
                    <a:pt x="36908" y="57551"/>
                    <a:pt x="36908" y="48561"/>
                  </a:cubicBezTo>
                  <a:cubicBezTo>
                    <a:pt x="36908" y="38624"/>
                    <a:pt x="43532" y="28688"/>
                    <a:pt x="53469" y="25376"/>
                  </a:cubicBezTo>
                  <a:cubicBezTo>
                    <a:pt x="55835" y="24429"/>
                    <a:pt x="58674" y="24429"/>
                    <a:pt x="61039" y="23956"/>
                  </a:cubicBezTo>
                  <a:cubicBezTo>
                    <a:pt x="75235" y="23956"/>
                    <a:pt x="89430" y="23956"/>
                    <a:pt x="103625" y="23956"/>
                  </a:cubicBezTo>
                  <a:cubicBezTo>
                    <a:pt x="105045" y="23956"/>
                    <a:pt x="106464" y="23483"/>
                    <a:pt x="107884" y="22537"/>
                  </a:cubicBezTo>
                  <a:cubicBezTo>
                    <a:pt x="115455" y="16385"/>
                    <a:pt x="123025" y="10707"/>
                    <a:pt x="130596" y="5029"/>
                  </a:cubicBezTo>
                  <a:cubicBezTo>
                    <a:pt x="139113" y="-1595"/>
                    <a:pt x="151416" y="-1595"/>
                    <a:pt x="159460" y="4556"/>
                  </a:cubicBezTo>
                  <a:cubicBezTo>
                    <a:pt x="165611" y="9288"/>
                    <a:pt x="171762" y="14019"/>
                    <a:pt x="177913" y="18751"/>
                  </a:cubicBezTo>
                  <a:cubicBezTo>
                    <a:pt x="180279" y="20644"/>
                    <a:pt x="182172" y="22063"/>
                    <a:pt x="184538" y="23483"/>
                  </a:cubicBezTo>
                  <a:cubicBezTo>
                    <a:pt x="185484" y="23956"/>
                    <a:pt x="186904" y="24429"/>
                    <a:pt x="187850" y="24429"/>
                  </a:cubicBezTo>
                  <a:cubicBezTo>
                    <a:pt x="202045" y="24429"/>
                    <a:pt x="216241" y="24429"/>
                    <a:pt x="230436" y="24429"/>
                  </a:cubicBezTo>
                  <a:cubicBezTo>
                    <a:pt x="235168" y="24429"/>
                    <a:pt x="239899" y="25376"/>
                    <a:pt x="243685" y="28215"/>
                  </a:cubicBezTo>
                  <a:cubicBezTo>
                    <a:pt x="250782" y="32946"/>
                    <a:pt x="255041" y="39571"/>
                    <a:pt x="255041" y="48088"/>
                  </a:cubicBezTo>
                  <a:cubicBezTo>
                    <a:pt x="255041" y="57078"/>
                    <a:pt x="255041" y="66069"/>
                    <a:pt x="255041" y="75059"/>
                  </a:cubicBezTo>
                  <a:cubicBezTo>
                    <a:pt x="255041" y="77425"/>
                    <a:pt x="255514" y="78844"/>
                    <a:pt x="257407" y="80264"/>
                  </a:cubicBezTo>
                  <a:cubicBezTo>
                    <a:pt x="262139" y="84049"/>
                    <a:pt x="267343" y="87361"/>
                    <a:pt x="272075" y="91147"/>
                  </a:cubicBezTo>
                  <a:cubicBezTo>
                    <a:pt x="275861" y="93986"/>
                    <a:pt x="279646" y="96825"/>
                    <a:pt x="283431" y="100137"/>
                  </a:cubicBezTo>
                  <a:cubicBezTo>
                    <a:pt x="284851" y="101083"/>
                    <a:pt x="285797" y="102503"/>
                    <a:pt x="287217" y="103449"/>
                  </a:cubicBezTo>
                  <a:cubicBezTo>
                    <a:pt x="290056" y="105342"/>
                    <a:pt x="291475" y="107708"/>
                    <a:pt x="291475" y="111493"/>
                  </a:cubicBezTo>
                  <a:cubicBezTo>
                    <a:pt x="291475" y="118118"/>
                    <a:pt x="291002" y="124269"/>
                    <a:pt x="291002" y="130893"/>
                  </a:cubicBezTo>
                  <a:cubicBezTo>
                    <a:pt x="291002" y="131367"/>
                    <a:pt x="291002" y="131840"/>
                    <a:pt x="291002" y="131840"/>
                  </a:cubicBezTo>
                  <a:cubicBezTo>
                    <a:pt x="291948" y="134206"/>
                    <a:pt x="291948" y="136572"/>
                    <a:pt x="291475" y="138937"/>
                  </a:cubicBezTo>
                  <a:cubicBezTo>
                    <a:pt x="291002" y="144616"/>
                    <a:pt x="291475" y="149820"/>
                    <a:pt x="291475" y="155499"/>
                  </a:cubicBezTo>
                  <a:cubicBezTo>
                    <a:pt x="291475" y="158811"/>
                    <a:pt x="291002" y="162123"/>
                    <a:pt x="291002" y="165908"/>
                  </a:cubicBezTo>
                  <a:cubicBezTo>
                    <a:pt x="291002" y="168747"/>
                    <a:pt x="291475" y="171113"/>
                    <a:pt x="291475" y="173952"/>
                  </a:cubicBezTo>
                  <a:cubicBezTo>
                    <a:pt x="291475" y="174899"/>
                    <a:pt x="291002" y="175845"/>
                    <a:pt x="291002" y="177265"/>
                  </a:cubicBezTo>
                  <a:cubicBezTo>
                    <a:pt x="291002" y="177738"/>
                    <a:pt x="291002" y="178211"/>
                    <a:pt x="291002" y="178684"/>
                  </a:cubicBezTo>
                  <a:cubicBezTo>
                    <a:pt x="291002" y="180577"/>
                    <a:pt x="291475" y="182943"/>
                    <a:pt x="291475" y="184835"/>
                  </a:cubicBezTo>
                  <a:cubicBezTo>
                    <a:pt x="291475" y="212279"/>
                    <a:pt x="291475" y="239724"/>
                    <a:pt x="291475" y="267168"/>
                  </a:cubicBezTo>
                  <a:cubicBezTo>
                    <a:pt x="291475" y="275212"/>
                    <a:pt x="288636" y="281836"/>
                    <a:pt x="282012" y="287041"/>
                  </a:cubicBezTo>
                  <a:cubicBezTo>
                    <a:pt x="277280" y="290826"/>
                    <a:pt x="272075" y="292246"/>
                    <a:pt x="266397" y="292246"/>
                  </a:cubicBezTo>
                  <a:cubicBezTo>
                    <a:pt x="255987" y="292246"/>
                    <a:pt x="245577" y="292246"/>
                    <a:pt x="235168" y="292246"/>
                  </a:cubicBezTo>
                  <a:lnTo>
                    <a:pt x="145264" y="292246"/>
                  </a:lnTo>
                  <a:close/>
                </a:path>
              </a:pathLst>
            </a:custGeom>
            <a:solidFill>
              <a:srgbClr val="FCAF17"/>
            </a:solidFill>
            <a:ln w="4609" cap="flat">
              <a:noFill/>
              <a:prstDash val="solid"/>
              <a:miter/>
            </a:ln>
          </p:spPr>
          <p:txBody>
            <a:bodyPr rtlCol="0" anchor="ctr"/>
            <a:lstStyle/>
            <a:p>
              <a:endParaRPr lang="en-GB"/>
            </a:p>
          </p:txBody>
        </p:sp>
        <p:sp>
          <p:nvSpPr>
            <p:cNvPr id="16" name="Freeform: Shape 15">
              <a:extLst>
                <a:ext uri="{FF2B5EF4-FFF2-40B4-BE49-F238E27FC236}">
                  <a16:creationId xmlns:a16="http://schemas.microsoft.com/office/drawing/2014/main" id="{93F6236C-F312-4686-98E2-5C7570AF1A39}"/>
                </a:ext>
              </a:extLst>
            </p:cNvPr>
            <p:cNvSpPr/>
            <p:nvPr/>
          </p:nvSpPr>
          <p:spPr>
            <a:xfrm>
              <a:off x="421024" y="688086"/>
              <a:ext cx="94635" cy="94635"/>
            </a:xfrm>
            <a:custGeom>
              <a:avLst/>
              <a:gdLst>
                <a:gd name="connsiteX0" fmla="*/ 56136 w 94634"/>
                <a:gd name="connsiteY0" fmla="*/ 37050 h 94634"/>
                <a:gd name="connsiteX1" fmla="*/ 47145 w 94634"/>
                <a:gd name="connsiteY1" fmla="*/ 37996 h 94634"/>
                <a:gd name="connsiteX2" fmla="*/ 41941 w 94634"/>
                <a:gd name="connsiteY2" fmla="*/ 53611 h 94634"/>
                <a:gd name="connsiteX3" fmla="*/ 46672 w 94634"/>
                <a:gd name="connsiteY3" fmla="*/ 57869 h 94634"/>
                <a:gd name="connsiteX4" fmla="*/ 53770 w 94634"/>
                <a:gd name="connsiteY4" fmla="*/ 57396 h 94634"/>
                <a:gd name="connsiteX5" fmla="*/ 56136 w 94634"/>
                <a:gd name="connsiteY5" fmla="*/ 54084 h 94634"/>
                <a:gd name="connsiteX6" fmla="*/ 56136 w 94634"/>
                <a:gd name="connsiteY6" fmla="*/ 44620 h 94634"/>
                <a:gd name="connsiteX7" fmla="*/ 56136 w 94634"/>
                <a:gd name="connsiteY7" fmla="*/ 37050 h 94634"/>
                <a:gd name="connsiteX8" fmla="*/ 67492 w 94634"/>
                <a:gd name="connsiteY8" fmla="*/ 44147 h 94634"/>
                <a:gd name="connsiteX9" fmla="*/ 67492 w 94634"/>
                <a:gd name="connsiteY9" fmla="*/ 55030 h 94634"/>
                <a:gd name="connsiteX10" fmla="*/ 68911 w 94634"/>
                <a:gd name="connsiteY10" fmla="*/ 57869 h 94634"/>
                <a:gd name="connsiteX11" fmla="*/ 75536 w 94634"/>
                <a:gd name="connsiteY11" fmla="*/ 59289 h 94634"/>
                <a:gd name="connsiteX12" fmla="*/ 84999 w 94634"/>
                <a:gd name="connsiteY12" fmla="*/ 51718 h 94634"/>
                <a:gd name="connsiteX13" fmla="*/ 83107 w 94634"/>
                <a:gd name="connsiteY13" fmla="*/ 35157 h 94634"/>
                <a:gd name="connsiteX14" fmla="*/ 73170 w 94634"/>
                <a:gd name="connsiteY14" fmla="*/ 20489 h 94634"/>
                <a:gd name="connsiteX15" fmla="*/ 46199 w 94634"/>
                <a:gd name="connsiteY15" fmla="*/ 11025 h 94634"/>
                <a:gd name="connsiteX16" fmla="*/ 29165 w 94634"/>
                <a:gd name="connsiteY16" fmla="*/ 16230 h 94634"/>
                <a:gd name="connsiteX17" fmla="*/ 14496 w 94634"/>
                <a:gd name="connsiteY17" fmla="*/ 33264 h 94634"/>
                <a:gd name="connsiteX18" fmla="*/ 12131 w 94634"/>
                <a:gd name="connsiteY18" fmla="*/ 54084 h 94634"/>
                <a:gd name="connsiteX19" fmla="*/ 15916 w 94634"/>
                <a:gd name="connsiteY19" fmla="*/ 65440 h 94634"/>
                <a:gd name="connsiteX20" fmla="*/ 20648 w 94634"/>
                <a:gd name="connsiteY20" fmla="*/ 71591 h 94634"/>
                <a:gd name="connsiteX21" fmla="*/ 31531 w 94634"/>
                <a:gd name="connsiteY21" fmla="*/ 80582 h 94634"/>
                <a:gd name="connsiteX22" fmla="*/ 43360 w 94634"/>
                <a:gd name="connsiteY22" fmla="*/ 83894 h 94634"/>
                <a:gd name="connsiteX23" fmla="*/ 49038 w 94634"/>
                <a:gd name="connsiteY23" fmla="*/ 84840 h 94634"/>
                <a:gd name="connsiteX24" fmla="*/ 53297 w 94634"/>
                <a:gd name="connsiteY24" fmla="*/ 91938 h 94634"/>
                <a:gd name="connsiteX25" fmla="*/ 48092 w 94634"/>
                <a:gd name="connsiteY25" fmla="*/ 96196 h 94634"/>
                <a:gd name="connsiteX26" fmla="*/ 44306 w 94634"/>
                <a:gd name="connsiteY26" fmla="*/ 95723 h 94634"/>
                <a:gd name="connsiteX27" fmla="*/ 34843 w 94634"/>
                <a:gd name="connsiteY27" fmla="*/ 93831 h 94634"/>
                <a:gd name="connsiteX28" fmla="*/ 32004 w 94634"/>
                <a:gd name="connsiteY28" fmla="*/ 92884 h 94634"/>
                <a:gd name="connsiteX29" fmla="*/ 26326 w 94634"/>
                <a:gd name="connsiteY29" fmla="*/ 90518 h 94634"/>
                <a:gd name="connsiteX30" fmla="*/ 14496 w 94634"/>
                <a:gd name="connsiteY30" fmla="*/ 82474 h 94634"/>
                <a:gd name="connsiteX31" fmla="*/ 8818 w 94634"/>
                <a:gd name="connsiteY31" fmla="*/ 75377 h 94634"/>
                <a:gd name="connsiteX32" fmla="*/ 4560 w 94634"/>
                <a:gd name="connsiteY32" fmla="*/ 68752 h 94634"/>
                <a:gd name="connsiteX33" fmla="*/ 3140 w 94634"/>
                <a:gd name="connsiteY33" fmla="*/ 64494 h 94634"/>
                <a:gd name="connsiteX34" fmla="*/ 1721 w 94634"/>
                <a:gd name="connsiteY34" fmla="*/ 61182 h 94634"/>
                <a:gd name="connsiteX35" fmla="*/ 301 w 94634"/>
                <a:gd name="connsiteY35" fmla="*/ 51245 h 94634"/>
                <a:gd name="connsiteX36" fmla="*/ 2667 w 94634"/>
                <a:gd name="connsiteY36" fmla="*/ 31845 h 94634"/>
                <a:gd name="connsiteX37" fmla="*/ 10711 w 94634"/>
                <a:gd name="connsiteY37" fmla="*/ 17650 h 94634"/>
                <a:gd name="connsiteX38" fmla="*/ 27745 w 94634"/>
                <a:gd name="connsiteY38" fmla="*/ 4401 h 94634"/>
                <a:gd name="connsiteX39" fmla="*/ 55189 w 94634"/>
                <a:gd name="connsiteY39" fmla="*/ 615 h 94634"/>
                <a:gd name="connsiteX40" fmla="*/ 72697 w 94634"/>
                <a:gd name="connsiteY40" fmla="*/ 6767 h 94634"/>
                <a:gd name="connsiteX41" fmla="*/ 82634 w 94634"/>
                <a:gd name="connsiteY41" fmla="*/ 14811 h 94634"/>
                <a:gd name="connsiteX42" fmla="*/ 92570 w 94634"/>
                <a:gd name="connsiteY42" fmla="*/ 29479 h 94634"/>
                <a:gd name="connsiteX43" fmla="*/ 94463 w 94634"/>
                <a:gd name="connsiteY43" fmla="*/ 59289 h 94634"/>
                <a:gd name="connsiteX44" fmla="*/ 75063 w 94634"/>
                <a:gd name="connsiteY44" fmla="*/ 71591 h 94634"/>
                <a:gd name="connsiteX45" fmla="*/ 73643 w 94634"/>
                <a:gd name="connsiteY45" fmla="*/ 71591 h 94634"/>
                <a:gd name="connsiteX46" fmla="*/ 63707 w 94634"/>
                <a:gd name="connsiteY46" fmla="*/ 70172 h 94634"/>
                <a:gd name="connsiteX47" fmla="*/ 62760 w 94634"/>
                <a:gd name="connsiteY47" fmla="*/ 69699 h 94634"/>
                <a:gd name="connsiteX48" fmla="*/ 57082 w 94634"/>
                <a:gd name="connsiteY48" fmla="*/ 69699 h 94634"/>
                <a:gd name="connsiteX49" fmla="*/ 45253 w 94634"/>
                <a:gd name="connsiteY49" fmla="*/ 69699 h 94634"/>
                <a:gd name="connsiteX50" fmla="*/ 40521 w 94634"/>
                <a:gd name="connsiteY50" fmla="*/ 68752 h 94634"/>
                <a:gd name="connsiteX51" fmla="*/ 34843 w 94634"/>
                <a:gd name="connsiteY51" fmla="*/ 64021 h 94634"/>
                <a:gd name="connsiteX52" fmla="*/ 32004 w 94634"/>
                <a:gd name="connsiteY52" fmla="*/ 59762 h 94634"/>
                <a:gd name="connsiteX53" fmla="*/ 30584 w 94634"/>
                <a:gd name="connsiteY53" fmla="*/ 46513 h 94634"/>
                <a:gd name="connsiteX54" fmla="*/ 35789 w 94634"/>
                <a:gd name="connsiteY54" fmla="*/ 33737 h 94634"/>
                <a:gd name="connsiteX55" fmla="*/ 51404 w 94634"/>
                <a:gd name="connsiteY55" fmla="*/ 25220 h 94634"/>
                <a:gd name="connsiteX56" fmla="*/ 64180 w 94634"/>
                <a:gd name="connsiteY56" fmla="*/ 27586 h 94634"/>
                <a:gd name="connsiteX57" fmla="*/ 68438 w 94634"/>
                <a:gd name="connsiteY57" fmla="*/ 34211 h 94634"/>
                <a:gd name="connsiteX58" fmla="*/ 67492 w 94634"/>
                <a:gd name="connsiteY58" fmla="*/ 44147 h 94634"/>
                <a:gd name="connsiteX59" fmla="*/ 67492 w 94634"/>
                <a:gd name="connsiteY59" fmla="*/ 44147 h 946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Lst>
              <a:rect l="l" t="t" r="r" b="b"/>
              <a:pathLst>
                <a:path w="94634" h="94634">
                  <a:moveTo>
                    <a:pt x="56136" y="37050"/>
                  </a:moveTo>
                  <a:cubicBezTo>
                    <a:pt x="52824" y="36103"/>
                    <a:pt x="49985" y="36103"/>
                    <a:pt x="47145" y="37996"/>
                  </a:cubicBezTo>
                  <a:cubicBezTo>
                    <a:pt x="42414" y="41308"/>
                    <a:pt x="40521" y="48406"/>
                    <a:pt x="41941" y="53611"/>
                  </a:cubicBezTo>
                  <a:cubicBezTo>
                    <a:pt x="42414" y="55977"/>
                    <a:pt x="44306" y="57396"/>
                    <a:pt x="46672" y="57869"/>
                  </a:cubicBezTo>
                  <a:cubicBezTo>
                    <a:pt x="49038" y="58343"/>
                    <a:pt x="51404" y="58343"/>
                    <a:pt x="53770" y="57396"/>
                  </a:cubicBezTo>
                  <a:cubicBezTo>
                    <a:pt x="55663" y="56923"/>
                    <a:pt x="55663" y="56450"/>
                    <a:pt x="56136" y="54084"/>
                  </a:cubicBezTo>
                  <a:cubicBezTo>
                    <a:pt x="56136" y="50772"/>
                    <a:pt x="56136" y="47933"/>
                    <a:pt x="56136" y="44620"/>
                  </a:cubicBezTo>
                  <a:cubicBezTo>
                    <a:pt x="56136" y="42728"/>
                    <a:pt x="56136" y="39889"/>
                    <a:pt x="56136" y="37050"/>
                  </a:cubicBezTo>
                  <a:moveTo>
                    <a:pt x="67492" y="44147"/>
                  </a:moveTo>
                  <a:cubicBezTo>
                    <a:pt x="67492" y="47933"/>
                    <a:pt x="67492" y="51718"/>
                    <a:pt x="67492" y="55030"/>
                  </a:cubicBezTo>
                  <a:cubicBezTo>
                    <a:pt x="67492" y="56450"/>
                    <a:pt x="67965" y="57396"/>
                    <a:pt x="68911" y="57869"/>
                  </a:cubicBezTo>
                  <a:cubicBezTo>
                    <a:pt x="71277" y="58343"/>
                    <a:pt x="73170" y="58816"/>
                    <a:pt x="75536" y="59289"/>
                  </a:cubicBezTo>
                  <a:cubicBezTo>
                    <a:pt x="80268" y="59762"/>
                    <a:pt x="84526" y="56450"/>
                    <a:pt x="84999" y="51718"/>
                  </a:cubicBezTo>
                  <a:cubicBezTo>
                    <a:pt x="85946" y="46040"/>
                    <a:pt x="84999" y="40362"/>
                    <a:pt x="83107" y="35157"/>
                  </a:cubicBezTo>
                  <a:cubicBezTo>
                    <a:pt x="81214" y="29479"/>
                    <a:pt x="77902" y="24274"/>
                    <a:pt x="73170" y="20489"/>
                  </a:cubicBezTo>
                  <a:cubicBezTo>
                    <a:pt x="65599" y="13864"/>
                    <a:pt x="56609" y="10079"/>
                    <a:pt x="46199" y="11025"/>
                  </a:cubicBezTo>
                  <a:cubicBezTo>
                    <a:pt x="40048" y="11498"/>
                    <a:pt x="34370" y="12918"/>
                    <a:pt x="29165" y="16230"/>
                  </a:cubicBezTo>
                  <a:cubicBezTo>
                    <a:pt x="22540" y="20489"/>
                    <a:pt x="17335" y="26167"/>
                    <a:pt x="14496" y="33264"/>
                  </a:cubicBezTo>
                  <a:cubicBezTo>
                    <a:pt x="11657" y="39889"/>
                    <a:pt x="11184" y="46986"/>
                    <a:pt x="12131" y="54084"/>
                  </a:cubicBezTo>
                  <a:cubicBezTo>
                    <a:pt x="12604" y="57869"/>
                    <a:pt x="14496" y="61655"/>
                    <a:pt x="15916" y="65440"/>
                  </a:cubicBezTo>
                  <a:cubicBezTo>
                    <a:pt x="16862" y="67806"/>
                    <a:pt x="19228" y="69226"/>
                    <a:pt x="20648" y="71591"/>
                  </a:cubicBezTo>
                  <a:cubicBezTo>
                    <a:pt x="23487" y="75377"/>
                    <a:pt x="27272" y="78216"/>
                    <a:pt x="31531" y="80582"/>
                  </a:cubicBezTo>
                  <a:cubicBezTo>
                    <a:pt x="35316" y="82948"/>
                    <a:pt x="39575" y="82948"/>
                    <a:pt x="43360" y="83894"/>
                  </a:cubicBezTo>
                  <a:cubicBezTo>
                    <a:pt x="45253" y="84367"/>
                    <a:pt x="47145" y="84367"/>
                    <a:pt x="49038" y="84840"/>
                  </a:cubicBezTo>
                  <a:cubicBezTo>
                    <a:pt x="52350" y="85787"/>
                    <a:pt x="54243" y="88626"/>
                    <a:pt x="53297" y="91938"/>
                  </a:cubicBezTo>
                  <a:cubicBezTo>
                    <a:pt x="52824" y="93357"/>
                    <a:pt x="49511" y="96196"/>
                    <a:pt x="48092" y="96196"/>
                  </a:cubicBezTo>
                  <a:cubicBezTo>
                    <a:pt x="46672" y="96196"/>
                    <a:pt x="45253" y="96196"/>
                    <a:pt x="44306" y="95723"/>
                  </a:cubicBezTo>
                  <a:cubicBezTo>
                    <a:pt x="40994" y="95250"/>
                    <a:pt x="37682" y="94777"/>
                    <a:pt x="34843" y="93831"/>
                  </a:cubicBezTo>
                  <a:cubicBezTo>
                    <a:pt x="33897" y="93831"/>
                    <a:pt x="32950" y="92884"/>
                    <a:pt x="32004" y="92884"/>
                  </a:cubicBezTo>
                  <a:cubicBezTo>
                    <a:pt x="30111" y="91938"/>
                    <a:pt x="28219" y="91465"/>
                    <a:pt x="26326" y="90518"/>
                  </a:cubicBezTo>
                  <a:cubicBezTo>
                    <a:pt x="21594" y="88626"/>
                    <a:pt x="18282" y="85787"/>
                    <a:pt x="14496" y="82474"/>
                  </a:cubicBezTo>
                  <a:cubicBezTo>
                    <a:pt x="12131" y="80109"/>
                    <a:pt x="10711" y="77743"/>
                    <a:pt x="8818" y="75377"/>
                  </a:cubicBezTo>
                  <a:cubicBezTo>
                    <a:pt x="6926" y="73484"/>
                    <a:pt x="5506" y="71118"/>
                    <a:pt x="4560" y="68752"/>
                  </a:cubicBezTo>
                  <a:cubicBezTo>
                    <a:pt x="4087" y="67333"/>
                    <a:pt x="3613" y="65913"/>
                    <a:pt x="3140" y="64494"/>
                  </a:cubicBezTo>
                  <a:cubicBezTo>
                    <a:pt x="2667" y="63547"/>
                    <a:pt x="2194" y="62128"/>
                    <a:pt x="1721" y="61182"/>
                  </a:cubicBezTo>
                  <a:cubicBezTo>
                    <a:pt x="1248" y="57869"/>
                    <a:pt x="774" y="54557"/>
                    <a:pt x="301" y="51245"/>
                  </a:cubicBezTo>
                  <a:cubicBezTo>
                    <a:pt x="-645" y="44620"/>
                    <a:pt x="774" y="37996"/>
                    <a:pt x="2667" y="31845"/>
                  </a:cubicBezTo>
                  <a:cubicBezTo>
                    <a:pt x="4560" y="26640"/>
                    <a:pt x="7399" y="21908"/>
                    <a:pt x="10711" y="17650"/>
                  </a:cubicBezTo>
                  <a:cubicBezTo>
                    <a:pt x="15443" y="11971"/>
                    <a:pt x="21121" y="7713"/>
                    <a:pt x="27745" y="4401"/>
                  </a:cubicBezTo>
                  <a:cubicBezTo>
                    <a:pt x="36262" y="142"/>
                    <a:pt x="45726" y="-804"/>
                    <a:pt x="55189" y="615"/>
                  </a:cubicBezTo>
                  <a:cubicBezTo>
                    <a:pt x="61341" y="1562"/>
                    <a:pt x="67492" y="3454"/>
                    <a:pt x="72697" y="6767"/>
                  </a:cubicBezTo>
                  <a:cubicBezTo>
                    <a:pt x="76482" y="8659"/>
                    <a:pt x="79794" y="11498"/>
                    <a:pt x="82634" y="14811"/>
                  </a:cubicBezTo>
                  <a:cubicBezTo>
                    <a:pt x="86892" y="19069"/>
                    <a:pt x="90204" y="23801"/>
                    <a:pt x="92570" y="29479"/>
                  </a:cubicBezTo>
                  <a:cubicBezTo>
                    <a:pt x="96356" y="38942"/>
                    <a:pt x="98248" y="48879"/>
                    <a:pt x="94463" y="59289"/>
                  </a:cubicBezTo>
                  <a:cubicBezTo>
                    <a:pt x="91624" y="67333"/>
                    <a:pt x="84526" y="73011"/>
                    <a:pt x="75063" y="71591"/>
                  </a:cubicBezTo>
                  <a:cubicBezTo>
                    <a:pt x="74590" y="71591"/>
                    <a:pt x="74116" y="71591"/>
                    <a:pt x="73643" y="71591"/>
                  </a:cubicBezTo>
                  <a:cubicBezTo>
                    <a:pt x="70331" y="72065"/>
                    <a:pt x="67019" y="71118"/>
                    <a:pt x="63707" y="70172"/>
                  </a:cubicBezTo>
                  <a:cubicBezTo>
                    <a:pt x="63233" y="70172"/>
                    <a:pt x="63233" y="70172"/>
                    <a:pt x="62760" y="69699"/>
                  </a:cubicBezTo>
                  <a:cubicBezTo>
                    <a:pt x="60868" y="68752"/>
                    <a:pt x="58975" y="69226"/>
                    <a:pt x="57082" y="69699"/>
                  </a:cubicBezTo>
                  <a:cubicBezTo>
                    <a:pt x="54243" y="69699"/>
                    <a:pt x="49985" y="71118"/>
                    <a:pt x="45253" y="69699"/>
                  </a:cubicBezTo>
                  <a:cubicBezTo>
                    <a:pt x="43833" y="69226"/>
                    <a:pt x="41941" y="69226"/>
                    <a:pt x="40521" y="68752"/>
                  </a:cubicBezTo>
                  <a:cubicBezTo>
                    <a:pt x="38155" y="67806"/>
                    <a:pt x="36262" y="65913"/>
                    <a:pt x="34843" y="64021"/>
                  </a:cubicBezTo>
                  <a:cubicBezTo>
                    <a:pt x="33897" y="62601"/>
                    <a:pt x="32477" y="61182"/>
                    <a:pt x="32004" y="59762"/>
                  </a:cubicBezTo>
                  <a:cubicBezTo>
                    <a:pt x="30111" y="55503"/>
                    <a:pt x="30111" y="51245"/>
                    <a:pt x="30584" y="46513"/>
                  </a:cubicBezTo>
                  <a:cubicBezTo>
                    <a:pt x="31058" y="41781"/>
                    <a:pt x="32950" y="37523"/>
                    <a:pt x="35789" y="33737"/>
                  </a:cubicBezTo>
                  <a:cubicBezTo>
                    <a:pt x="39575" y="28533"/>
                    <a:pt x="45253" y="25694"/>
                    <a:pt x="51404" y="25220"/>
                  </a:cubicBezTo>
                  <a:cubicBezTo>
                    <a:pt x="55663" y="24747"/>
                    <a:pt x="60394" y="25694"/>
                    <a:pt x="64180" y="27586"/>
                  </a:cubicBezTo>
                  <a:cubicBezTo>
                    <a:pt x="67019" y="29006"/>
                    <a:pt x="68438" y="30898"/>
                    <a:pt x="68438" y="34211"/>
                  </a:cubicBezTo>
                  <a:cubicBezTo>
                    <a:pt x="67965" y="37050"/>
                    <a:pt x="67965" y="40835"/>
                    <a:pt x="67492" y="44147"/>
                  </a:cubicBezTo>
                  <a:cubicBezTo>
                    <a:pt x="67965" y="44147"/>
                    <a:pt x="67492" y="44147"/>
                    <a:pt x="67492" y="44147"/>
                  </a:cubicBezTo>
                </a:path>
              </a:pathLst>
            </a:custGeom>
            <a:solidFill>
              <a:srgbClr val="FCAF17"/>
            </a:solidFill>
            <a:ln w="4609" cap="flat">
              <a:noFill/>
              <a:prstDash val="solid"/>
              <a:miter/>
            </a:ln>
          </p:spPr>
          <p:txBody>
            <a:bodyPr rtlCol="0" anchor="ctr"/>
            <a:lstStyle/>
            <a:p>
              <a:endParaRPr lang="en-GB"/>
            </a:p>
          </p:txBody>
        </p:sp>
      </p:grpSp>
      <p:sp>
        <p:nvSpPr>
          <p:cNvPr id="15" name="TextBox 14">
            <a:extLst>
              <a:ext uri="{FF2B5EF4-FFF2-40B4-BE49-F238E27FC236}">
                <a16:creationId xmlns:a16="http://schemas.microsoft.com/office/drawing/2014/main" id="{846133AD-8E68-4D10-85DB-13C912EE2767}"/>
              </a:ext>
            </a:extLst>
          </p:cNvPr>
          <p:cNvSpPr txBox="1"/>
          <p:nvPr userDrawn="1"/>
        </p:nvSpPr>
        <p:spPr>
          <a:xfrm>
            <a:off x="3457621" y="6652816"/>
            <a:ext cx="5276757" cy="205184"/>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b="0" i="0" u="none" strike="noStrike" kern="1200" baseline="30000" dirty="0">
                <a:solidFill>
                  <a:schemeClr val="bg1"/>
                </a:solidFill>
                <a:latin typeface="Arial" panose="020B0604020202020204" pitchFamily="34" charset="0"/>
                <a:ea typeface="+mn-ea"/>
                <a:cs typeface="Arial" panose="020B0604020202020204" pitchFamily="34" charset="0"/>
              </a:rPr>
              <a:t>Presented at the 63rd ASH Annual Meeting and Exposition, held on December 11-14, 2021, in Atlanta, GA</a:t>
            </a:r>
          </a:p>
        </p:txBody>
      </p:sp>
    </p:spTree>
    <p:custDataLst>
      <p:tags r:id="rId1"/>
    </p:custDataLst>
    <p:extLst>
      <p:ext uri="{BB962C8B-B14F-4D97-AF65-F5344CB8AC3E}">
        <p14:creationId xmlns:p14="http://schemas.microsoft.com/office/powerpoint/2010/main" val="17568597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aphicFrame>
        <p:nvGraphicFramePr>
          <p:cNvPr id="5" name="Object 4" hidden="1"/>
          <p:cNvGraphicFramePr>
            <a:graphicFrameLocks noChangeAspect="1"/>
          </p:cNvGraphicFramePr>
          <p:nvPr userDrawn="1">
            <p:custDataLst>
              <p:tags r:id="rId2"/>
            </p:custDataLst>
            <p:extLst>
              <p:ext uri="{D42A27DB-BD31-4B8C-83A1-F6EECF244321}">
                <p14:modId xmlns:p14="http://schemas.microsoft.com/office/powerpoint/2010/main" val="250387800"/>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5" imgW="416" imgH="416" progId="TCLayout.ActiveDocument.1">
                  <p:embed/>
                </p:oleObj>
              </mc:Choice>
              <mc:Fallback>
                <p:oleObj name="think-cell Slide" r:id="rId5" imgW="416" imgH="416" progId="TCLayout.ActiveDocument.1">
                  <p:embed/>
                  <p:pic>
                    <p:nvPicPr>
                      <p:cNvPr id="5" name="Object 4" hidden="1"/>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4" name="Rectangle 3" hidden="1"/>
          <p:cNvSpPr/>
          <p:nvPr userDrawn="1">
            <p:custDataLst>
              <p:tags r:id="rId3"/>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marL="0" lvl="0" indent="0" algn="ctr" eaLnBrk="1"/>
            <a:endParaRPr lang="en-US" sz="3600" b="1" i="0" baseline="0" dirty="0">
              <a:latin typeface="Arial" panose="020B0604020202020204" pitchFamily="34" charset="0"/>
              <a:ea typeface="+mj-ea"/>
              <a:cs typeface="Arial" panose="020B0604020202020204" pitchFamily="34" charset="0"/>
              <a:sym typeface="Arial" panose="020B0604020202020204" pitchFamily="34" charset="0"/>
            </a:endParaRPr>
          </a:p>
        </p:txBody>
      </p:sp>
      <p:sp>
        <p:nvSpPr>
          <p:cNvPr id="2" name="Title 1">
            <a:extLst>
              <a:ext uri="{FF2B5EF4-FFF2-40B4-BE49-F238E27FC236}">
                <a16:creationId xmlns:a16="http://schemas.microsoft.com/office/drawing/2014/main" id="{1630E8B2-4C2D-49FA-B16A-4A5DC8A1A428}"/>
              </a:ext>
            </a:extLst>
          </p:cNvPr>
          <p:cNvSpPr>
            <a:spLocks noGrp="1"/>
          </p:cNvSpPr>
          <p:nvPr>
            <p:ph type="title"/>
          </p:nvPr>
        </p:nvSpPr>
        <p:spPr>
          <a:xfrm>
            <a:off x="459508" y="699582"/>
            <a:ext cx="10950420" cy="940305"/>
          </a:xfrm>
        </p:spPr>
        <p:txBody>
          <a:bodyPr>
            <a:normAutofit/>
          </a:bodyPr>
          <a:lstStyle>
            <a:lvl1pPr>
              <a:defRPr sz="3600">
                <a:solidFill>
                  <a:srgbClr val="007DA0"/>
                </a:solidFill>
              </a:defRPr>
            </a:lvl1pPr>
          </a:lstStyle>
          <a:p>
            <a:r>
              <a:rPr lang="en-US" dirty="0"/>
              <a:t>Click to edit Master title style</a:t>
            </a:r>
          </a:p>
        </p:txBody>
      </p:sp>
      <p:sp>
        <p:nvSpPr>
          <p:cNvPr id="3" name="Content Placeholder 2">
            <a:extLst>
              <a:ext uri="{FF2B5EF4-FFF2-40B4-BE49-F238E27FC236}">
                <a16:creationId xmlns:a16="http://schemas.microsoft.com/office/drawing/2014/main" id="{C87F2103-9A57-4B55-A067-6EBD787D356D}"/>
              </a:ext>
            </a:extLst>
          </p:cNvPr>
          <p:cNvSpPr>
            <a:spLocks noGrp="1"/>
          </p:cNvSpPr>
          <p:nvPr>
            <p:ph idx="1"/>
          </p:nvPr>
        </p:nvSpPr>
        <p:spPr>
          <a:xfrm>
            <a:off x="459509" y="1757543"/>
            <a:ext cx="10950419" cy="4220297"/>
          </a:xfrm>
        </p:spPr>
        <p:txBody>
          <a:bodyPr>
            <a:normAutofit/>
          </a:bodyPr>
          <a:lstStyle>
            <a:lvl1pPr>
              <a:defRPr sz="1800"/>
            </a:lvl1pPr>
            <a:lvl2pPr>
              <a:defRPr sz="1600"/>
            </a:lvl2pPr>
            <a:lvl3pPr>
              <a:defRPr sz="1400"/>
            </a:lvl3pPr>
            <a:lvl4pPr>
              <a:defRPr sz="1200"/>
            </a:lvl4pPr>
            <a:lvl5pPr>
              <a:defRPr sz="12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a:extLst>
              <a:ext uri="{FF2B5EF4-FFF2-40B4-BE49-F238E27FC236}">
                <a16:creationId xmlns:a16="http://schemas.microsoft.com/office/drawing/2014/main" id="{E64ED553-C422-4B9E-813D-458DFA7408C6}"/>
              </a:ext>
            </a:extLst>
          </p:cNvPr>
          <p:cNvSpPr>
            <a:spLocks noGrp="1"/>
          </p:cNvSpPr>
          <p:nvPr>
            <p:ph type="sldNum" sz="quarter" idx="12"/>
          </p:nvPr>
        </p:nvSpPr>
        <p:spPr/>
        <p:txBody>
          <a:bodyPr/>
          <a:lstStyle/>
          <a:p>
            <a:fld id="{DA69A137-6BDB-47B4-8B9B-30BE2E63C07B}" type="slidenum">
              <a:rPr lang="en-US" smtClean="0"/>
              <a:t>‹#›</a:t>
            </a:fld>
            <a:endParaRPr lang="en-US"/>
          </a:p>
        </p:txBody>
      </p:sp>
      <p:sp>
        <p:nvSpPr>
          <p:cNvPr id="9" name="Footer Placeholder 4">
            <a:extLst>
              <a:ext uri="{FF2B5EF4-FFF2-40B4-BE49-F238E27FC236}">
                <a16:creationId xmlns:a16="http://schemas.microsoft.com/office/drawing/2014/main" id="{AA3CC0E8-9D49-42A6-B966-3FA783566681}"/>
              </a:ext>
            </a:extLst>
          </p:cNvPr>
          <p:cNvSpPr>
            <a:spLocks noGrp="1"/>
          </p:cNvSpPr>
          <p:nvPr>
            <p:ph type="ftr" sz="quarter" idx="3"/>
          </p:nvPr>
        </p:nvSpPr>
        <p:spPr>
          <a:xfrm>
            <a:off x="459507" y="6279132"/>
            <a:ext cx="10515599" cy="313604"/>
          </a:xfrm>
          <a:prstGeom prst="rect">
            <a:avLst/>
          </a:prstGeom>
        </p:spPr>
        <p:txBody>
          <a:bodyPr vert="horz" lIns="91440" tIns="45720" rIns="91440" bIns="45720" rtlCol="0" anchor="b"/>
          <a:lstStyle>
            <a:lvl1pPr algn="l">
              <a:defRPr sz="1000">
                <a:solidFill>
                  <a:schemeClr val="tx2"/>
                </a:solidFill>
                <a:latin typeface="Arial" panose="020B0604020202020204" pitchFamily="34" charset="0"/>
                <a:cs typeface="Arial" panose="020B0604020202020204" pitchFamily="34" charset="0"/>
              </a:defRPr>
            </a:lvl1pPr>
          </a:lstStyle>
          <a:p>
            <a:endParaRPr lang="en-US" dirty="0"/>
          </a:p>
        </p:txBody>
      </p:sp>
    </p:spTree>
    <p:custDataLst>
      <p:tags r:id="rId1"/>
    </p:custDataLst>
    <p:extLst>
      <p:ext uri="{BB962C8B-B14F-4D97-AF65-F5344CB8AC3E}">
        <p14:creationId xmlns:p14="http://schemas.microsoft.com/office/powerpoint/2010/main" val="15633532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Results One">
    <p:bg>
      <p:bgPr>
        <a:solidFill>
          <a:srgbClr val="006BB1"/>
        </a:solidFill>
        <a:effectLst/>
      </p:bgPr>
    </p:bg>
    <p:spTree>
      <p:nvGrpSpPr>
        <p:cNvPr id="1" name=""/>
        <p:cNvGrpSpPr/>
        <p:nvPr/>
      </p:nvGrpSpPr>
      <p:grpSpPr>
        <a:xfrm>
          <a:off x="0" y="0"/>
          <a:ext cx="0" cy="0"/>
          <a:chOff x="0" y="0"/>
          <a:chExt cx="0" cy="0"/>
        </a:xfrm>
      </p:grpSpPr>
      <p:sp>
        <p:nvSpPr>
          <p:cNvPr id="7" name="Rectangle: Rounded Corners 6">
            <a:extLst>
              <a:ext uri="{FF2B5EF4-FFF2-40B4-BE49-F238E27FC236}">
                <a16:creationId xmlns:a16="http://schemas.microsoft.com/office/drawing/2014/main" id="{64ACB34E-01AD-42BB-9FB5-974B09253D2C}"/>
              </a:ext>
            </a:extLst>
          </p:cNvPr>
          <p:cNvSpPr/>
          <p:nvPr userDrawn="1"/>
        </p:nvSpPr>
        <p:spPr>
          <a:xfrm>
            <a:off x="414481" y="1153747"/>
            <a:ext cx="11396519" cy="5015757"/>
          </a:xfrm>
          <a:prstGeom prst="roundRect">
            <a:avLst>
              <a:gd name="adj" fmla="val 3488"/>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53052E07-F49D-466D-8A06-60135463D4DE}"/>
              </a:ext>
            </a:extLst>
          </p:cNvPr>
          <p:cNvSpPr/>
          <p:nvPr userDrawn="1"/>
        </p:nvSpPr>
        <p:spPr>
          <a:xfrm>
            <a:off x="0" y="-31967"/>
            <a:ext cx="12192000" cy="787761"/>
          </a:xfrm>
          <a:prstGeom prst="rect">
            <a:avLst/>
          </a:prstGeom>
          <a:solidFill>
            <a:srgbClr val="007D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630E8B2-4C2D-49FA-B16A-4A5DC8A1A428}"/>
              </a:ext>
            </a:extLst>
          </p:cNvPr>
          <p:cNvSpPr>
            <a:spLocks noGrp="1"/>
          </p:cNvSpPr>
          <p:nvPr>
            <p:ph type="title"/>
          </p:nvPr>
        </p:nvSpPr>
        <p:spPr>
          <a:xfrm>
            <a:off x="414481" y="31968"/>
            <a:ext cx="10890827" cy="723826"/>
          </a:xfrm>
        </p:spPr>
        <p:txBody>
          <a:bodyPr>
            <a:normAutofit/>
          </a:bodyPr>
          <a:lstStyle>
            <a:lvl1pPr>
              <a:defRPr sz="3600">
                <a:solidFill>
                  <a:schemeClr val="bg1"/>
                </a:solidFill>
              </a:defRPr>
            </a:lvl1pPr>
          </a:lstStyle>
          <a:p>
            <a:r>
              <a:rPr lang="en-US" dirty="0"/>
              <a:t>Click to edit Master title style</a:t>
            </a:r>
          </a:p>
        </p:txBody>
      </p:sp>
      <p:sp>
        <p:nvSpPr>
          <p:cNvPr id="6" name="Slide Number Placeholder 5">
            <a:extLst>
              <a:ext uri="{FF2B5EF4-FFF2-40B4-BE49-F238E27FC236}">
                <a16:creationId xmlns:a16="http://schemas.microsoft.com/office/drawing/2014/main" id="{E64ED553-C422-4B9E-813D-458DFA7408C6}"/>
              </a:ext>
            </a:extLst>
          </p:cNvPr>
          <p:cNvSpPr>
            <a:spLocks noGrp="1"/>
          </p:cNvSpPr>
          <p:nvPr>
            <p:ph type="sldNum" sz="quarter" idx="12"/>
          </p:nvPr>
        </p:nvSpPr>
        <p:spPr/>
        <p:txBody>
          <a:bodyPr/>
          <a:lstStyle>
            <a:lvl1pPr>
              <a:defRPr>
                <a:solidFill>
                  <a:schemeClr val="bg1"/>
                </a:solidFill>
              </a:defRPr>
            </a:lvl1pPr>
          </a:lstStyle>
          <a:p>
            <a:fld id="{DA69A137-6BDB-47B4-8B9B-30BE2E63C07B}" type="slidenum">
              <a:rPr lang="en-US" smtClean="0"/>
              <a:pPr/>
              <a:t>‹#›</a:t>
            </a:fld>
            <a:endParaRPr lang="en-US" dirty="0"/>
          </a:p>
        </p:txBody>
      </p:sp>
      <p:sp>
        <p:nvSpPr>
          <p:cNvPr id="13" name="Text Placeholder 11">
            <a:extLst>
              <a:ext uri="{FF2B5EF4-FFF2-40B4-BE49-F238E27FC236}">
                <a16:creationId xmlns:a16="http://schemas.microsoft.com/office/drawing/2014/main" id="{0055B250-27E9-4699-9EC3-74FB11846493}"/>
              </a:ext>
            </a:extLst>
          </p:cNvPr>
          <p:cNvSpPr>
            <a:spLocks noGrp="1"/>
          </p:cNvSpPr>
          <p:nvPr>
            <p:ph type="body" sz="quarter" idx="13"/>
          </p:nvPr>
        </p:nvSpPr>
        <p:spPr>
          <a:xfrm>
            <a:off x="715888" y="1427666"/>
            <a:ext cx="10381805" cy="404813"/>
          </a:xfrm>
        </p:spPr>
        <p:txBody>
          <a:bodyPr anchor="ctr">
            <a:normAutofit/>
          </a:bodyPr>
          <a:lstStyle>
            <a:lvl1pPr marL="0" indent="0">
              <a:buNone/>
              <a:defRPr sz="1600" b="1">
                <a:solidFill>
                  <a:srgbClr val="006BB1"/>
                </a:solidFill>
              </a:defRPr>
            </a:lvl1pPr>
          </a:lstStyle>
          <a:p>
            <a:pPr lvl="0"/>
            <a:r>
              <a:rPr lang="en-US" dirty="0"/>
              <a:t>Click to edit Master text styles</a:t>
            </a:r>
          </a:p>
        </p:txBody>
      </p:sp>
      <p:sp>
        <p:nvSpPr>
          <p:cNvPr id="16" name="Text Placeholder 15">
            <a:extLst>
              <a:ext uri="{FF2B5EF4-FFF2-40B4-BE49-F238E27FC236}">
                <a16:creationId xmlns:a16="http://schemas.microsoft.com/office/drawing/2014/main" id="{15EDA9DC-2D66-4F8A-8FEE-51CBF52332E7}"/>
              </a:ext>
            </a:extLst>
          </p:cNvPr>
          <p:cNvSpPr>
            <a:spLocks noGrp="1"/>
          </p:cNvSpPr>
          <p:nvPr>
            <p:ph type="body" sz="quarter" idx="14"/>
          </p:nvPr>
        </p:nvSpPr>
        <p:spPr>
          <a:xfrm>
            <a:off x="715889" y="2070847"/>
            <a:ext cx="10381804" cy="3743325"/>
          </a:xfrm>
        </p:spPr>
        <p:txBody>
          <a:bodyPr>
            <a:normAutofit/>
          </a:bodyPr>
          <a:lstStyle>
            <a:lvl1pPr>
              <a:defRPr sz="1400"/>
            </a:lvl1pPr>
            <a:lvl2pPr>
              <a:defRPr sz="1400"/>
            </a:lvl2pPr>
            <a:lvl3pPr>
              <a:defRPr sz="1400"/>
            </a:lvl3pPr>
            <a:lvl4pPr>
              <a:defRPr sz="1400"/>
            </a:lvl4pPr>
            <a:lvl5pPr>
              <a:defRPr sz="14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TextBox 11">
            <a:extLst>
              <a:ext uri="{FF2B5EF4-FFF2-40B4-BE49-F238E27FC236}">
                <a16:creationId xmlns:a16="http://schemas.microsoft.com/office/drawing/2014/main" id="{1AB23889-706F-49BF-8C62-D896561F9E4A}"/>
              </a:ext>
            </a:extLst>
          </p:cNvPr>
          <p:cNvSpPr txBox="1"/>
          <p:nvPr userDrawn="1"/>
        </p:nvSpPr>
        <p:spPr>
          <a:xfrm>
            <a:off x="3457621" y="6652816"/>
            <a:ext cx="5276757" cy="205184"/>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b="0" i="0" u="none" strike="noStrike" kern="1200" baseline="30000" dirty="0">
                <a:solidFill>
                  <a:schemeClr val="bg1"/>
                </a:solidFill>
                <a:latin typeface="Arial" panose="020B0604020202020204" pitchFamily="34" charset="0"/>
                <a:ea typeface="+mn-ea"/>
                <a:cs typeface="Arial" panose="020B0604020202020204" pitchFamily="34" charset="0"/>
              </a:rPr>
              <a:t>Presented at the 63rd ASH Annual Meeting and Exposition, held on December 11-14, 2021, in Atlanta, GA</a:t>
            </a:r>
          </a:p>
        </p:txBody>
      </p:sp>
      <p:sp>
        <p:nvSpPr>
          <p:cNvPr id="11" name="Footer Placeholder 4">
            <a:extLst>
              <a:ext uri="{FF2B5EF4-FFF2-40B4-BE49-F238E27FC236}">
                <a16:creationId xmlns:a16="http://schemas.microsoft.com/office/drawing/2014/main" id="{C0459C26-05E6-4375-A68C-7E494435480F}"/>
              </a:ext>
            </a:extLst>
          </p:cNvPr>
          <p:cNvSpPr>
            <a:spLocks noGrp="1"/>
          </p:cNvSpPr>
          <p:nvPr>
            <p:ph type="ftr" sz="quarter" idx="3"/>
          </p:nvPr>
        </p:nvSpPr>
        <p:spPr>
          <a:xfrm>
            <a:off x="459507" y="6279132"/>
            <a:ext cx="10515599" cy="313604"/>
          </a:xfrm>
          <a:prstGeom prst="rect">
            <a:avLst/>
          </a:prstGeom>
        </p:spPr>
        <p:txBody>
          <a:bodyPr vert="horz" lIns="91440" tIns="45720" rIns="91440" bIns="45720" rtlCol="0" anchor="b"/>
          <a:lstStyle>
            <a:lvl1pPr algn="l">
              <a:defRPr sz="1000">
                <a:solidFill>
                  <a:schemeClr val="bg1"/>
                </a:solidFill>
                <a:latin typeface="Arial" panose="020B0604020202020204" pitchFamily="34" charset="0"/>
                <a:cs typeface="Arial" panose="020B0604020202020204" pitchFamily="34" charset="0"/>
              </a:defRPr>
            </a:lvl1pPr>
          </a:lstStyle>
          <a:p>
            <a:endParaRPr lang="en-US" dirty="0"/>
          </a:p>
        </p:txBody>
      </p:sp>
      <p:sp>
        <p:nvSpPr>
          <p:cNvPr id="10" name="TextBox 9">
            <a:extLst>
              <a:ext uri="{FF2B5EF4-FFF2-40B4-BE49-F238E27FC236}">
                <a16:creationId xmlns:a16="http://schemas.microsoft.com/office/drawing/2014/main" id="{27D48DAA-0FAE-419E-97AC-2798A307D735}"/>
              </a:ext>
            </a:extLst>
          </p:cNvPr>
          <p:cNvSpPr txBox="1"/>
          <p:nvPr userDrawn="1"/>
        </p:nvSpPr>
        <p:spPr>
          <a:xfrm>
            <a:off x="11207435" y="6598364"/>
            <a:ext cx="984565" cy="246221"/>
          </a:xfrm>
          <a:prstGeom prst="rect">
            <a:avLst/>
          </a:prstGeom>
          <a:noFill/>
        </p:spPr>
        <p:txBody>
          <a:bodyPr wrap="none" rtlCol="0">
            <a:spAutoFit/>
          </a:bodyPr>
          <a:lstStyle/>
          <a:p>
            <a:r>
              <a:rPr lang="en-US" sz="1000" dirty="0"/>
              <a:t>MLRID177908E</a:t>
            </a:r>
          </a:p>
        </p:txBody>
      </p:sp>
    </p:spTree>
    <p:custDataLst>
      <p:tags r:id="rId1"/>
    </p:custDataLst>
    <p:extLst>
      <p:ext uri="{BB962C8B-B14F-4D97-AF65-F5344CB8AC3E}">
        <p14:creationId xmlns:p14="http://schemas.microsoft.com/office/powerpoint/2010/main" val="1294534666"/>
      </p:ext>
    </p:extLst>
  </p:cSld>
  <p:clrMapOvr>
    <a:masterClrMapping/>
  </p:clrMapOvr>
  <p:extLst>
    <p:ext uri="{DCECCB84-F9BA-43D5-87BE-67443E8EF086}">
      <p15:sldGuideLst xmlns:p15="http://schemas.microsoft.com/office/powerpoint/2012/main">
        <p15:guide id="1" pos="7440"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1_Results One">
    <p:bg>
      <p:bgPr>
        <a:solidFill>
          <a:srgbClr val="006BB1"/>
        </a:solidFill>
        <a:effectLst/>
      </p:bgPr>
    </p:bg>
    <p:spTree>
      <p:nvGrpSpPr>
        <p:cNvPr id="1" name=""/>
        <p:cNvGrpSpPr/>
        <p:nvPr/>
      </p:nvGrpSpPr>
      <p:grpSpPr>
        <a:xfrm>
          <a:off x="0" y="0"/>
          <a:ext cx="0" cy="0"/>
          <a:chOff x="0" y="0"/>
          <a:chExt cx="0" cy="0"/>
        </a:xfrm>
      </p:grpSpPr>
      <p:sp>
        <p:nvSpPr>
          <p:cNvPr id="13" name="Rectangle: Rounded Corners 12">
            <a:extLst>
              <a:ext uri="{FF2B5EF4-FFF2-40B4-BE49-F238E27FC236}">
                <a16:creationId xmlns:a16="http://schemas.microsoft.com/office/drawing/2014/main" id="{4474ACBA-5BB5-4190-89DF-582511C54EDA}"/>
              </a:ext>
            </a:extLst>
          </p:cNvPr>
          <p:cNvSpPr/>
          <p:nvPr userDrawn="1"/>
        </p:nvSpPr>
        <p:spPr>
          <a:xfrm>
            <a:off x="414482" y="1153747"/>
            <a:ext cx="4110453" cy="5015757"/>
          </a:xfrm>
          <a:prstGeom prst="roundRect">
            <a:avLst>
              <a:gd name="adj" fmla="val 3488"/>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Rounded Corners 7">
            <a:extLst>
              <a:ext uri="{FF2B5EF4-FFF2-40B4-BE49-F238E27FC236}">
                <a16:creationId xmlns:a16="http://schemas.microsoft.com/office/drawing/2014/main" id="{4E58C8D7-96B5-4957-B62E-C727028C4CA5}"/>
              </a:ext>
            </a:extLst>
          </p:cNvPr>
          <p:cNvSpPr/>
          <p:nvPr userDrawn="1"/>
        </p:nvSpPr>
        <p:spPr>
          <a:xfrm>
            <a:off x="4726641" y="1153747"/>
            <a:ext cx="7096764" cy="5015757"/>
          </a:xfrm>
          <a:prstGeom prst="roundRect">
            <a:avLst>
              <a:gd name="adj" fmla="val 334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53052E07-F49D-466D-8A06-60135463D4DE}"/>
              </a:ext>
            </a:extLst>
          </p:cNvPr>
          <p:cNvSpPr/>
          <p:nvPr userDrawn="1"/>
        </p:nvSpPr>
        <p:spPr>
          <a:xfrm>
            <a:off x="0" y="-31967"/>
            <a:ext cx="12192000" cy="787761"/>
          </a:xfrm>
          <a:prstGeom prst="rect">
            <a:avLst/>
          </a:prstGeom>
          <a:solidFill>
            <a:srgbClr val="007D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630E8B2-4C2D-49FA-B16A-4A5DC8A1A428}"/>
              </a:ext>
            </a:extLst>
          </p:cNvPr>
          <p:cNvSpPr>
            <a:spLocks noGrp="1"/>
          </p:cNvSpPr>
          <p:nvPr>
            <p:ph type="title"/>
          </p:nvPr>
        </p:nvSpPr>
        <p:spPr>
          <a:xfrm>
            <a:off x="414481" y="31968"/>
            <a:ext cx="10890827" cy="723826"/>
          </a:xfrm>
        </p:spPr>
        <p:txBody>
          <a:bodyPr>
            <a:normAutofit/>
          </a:bodyPr>
          <a:lstStyle>
            <a:lvl1pPr>
              <a:defRPr sz="3600">
                <a:solidFill>
                  <a:schemeClr val="bg1"/>
                </a:solidFill>
              </a:defRPr>
            </a:lvl1pPr>
          </a:lstStyle>
          <a:p>
            <a:r>
              <a:rPr lang="en-US" dirty="0"/>
              <a:t>Click to edit Master title style</a:t>
            </a:r>
          </a:p>
        </p:txBody>
      </p:sp>
      <p:sp>
        <p:nvSpPr>
          <p:cNvPr id="6" name="Slide Number Placeholder 5">
            <a:extLst>
              <a:ext uri="{FF2B5EF4-FFF2-40B4-BE49-F238E27FC236}">
                <a16:creationId xmlns:a16="http://schemas.microsoft.com/office/drawing/2014/main" id="{E64ED553-C422-4B9E-813D-458DFA7408C6}"/>
              </a:ext>
            </a:extLst>
          </p:cNvPr>
          <p:cNvSpPr>
            <a:spLocks noGrp="1"/>
          </p:cNvSpPr>
          <p:nvPr>
            <p:ph type="sldNum" sz="quarter" idx="12"/>
          </p:nvPr>
        </p:nvSpPr>
        <p:spPr/>
        <p:txBody>
          <a:bodyPr/>
          <a:lstStyle>
            <a:lvl1pPr>
              <a:defRPr>
                <a:solidFill>
                  <a:schemeClr val="bg1"/>
                </a:solidFill>
              </a:defRPr>
            </a:lvl1pPr>
          </a:lstStyle>
          <a:p>
            <a:fld id="{DA69A137-6BDB-47B4-8B9B-30BE2E63C07B}" type="slidenum">
              <a:rPr lang="en-US" smtClean="0"/>
              <a:pPr/>
              <a:t>‹#›</a:t>
            </a:fld>
            <a:endParaRPr lang="en-US" dirty="0"/>
          </a:p>
        </p:txBody>
      </p:sp>
      <p:sp>
        <p:nvSpPr>
          <p:cNvPr id="12" name="Text Placeholder 11">
            <a:extLst>
              <a:ext uri="{FF2B5EF4-FFF2-40B4-BE49-F238E27FC236}">
                <a16:creationId xmlns:a16="http://schemas.microsoft.com/office/drawing/2014/main" id="{010417A9-C800-4790-A8CC-FD58C957397D}"/>
              </a:ext>
            </a:extLst>
          </p:cNvPr>
          <p:cNvSpPr>
            <a:spLocks noGrp="1"/>
          </p:cNvSpPr>
          <p:nvPr>
            <p:ph type="body" sz="quarter" idx="13"/>
          </p:nvPr>
        </p:nvSpPr>
        <p:spPr>
          <a:xfrm>
            <a:off x="698047" y="1427666"/>
            <a:ext cx="3558412" cy="404813"/>
          </a:xfrm>
        </p:spPr>
        <p:txBody>
          <a:bodyPr anchor="ctr">
            <a:normAutofit/>
          </a:bodyPr>
          <a:lstStyle>
            <a:lvl1pPr marL="0" indent="0">
              <a:buNone/>
              <a:defRPr sz="1600" b="1">
                <a:solidFill>
                  <a:srgbClr val="006BB1"/>
                </a:solidFill>
              </a:defRPr>
            </a:lvl1pPr>
          </a:lstStyle>
          <a:p>
            <a:pPr lvl="0"/>
            <a:r>
              <a:rPr lang="en-US" dirty="0"/>
              <a:t>Click to edit Master text styles</a:t>
            </a:r>
          </a:p>
        </p:txBody>
      </p:sp>
      <p:sp>
        <p:nvSpPr>
          <p:cNvPr id="15" name="Chart Placeholder 14">
            <a:extLst>
              <a:ext uri="{FF2B5EF4-FFF2-40B4-BE49-F238E27FC236}">
                <a16:creationId xmlns:a16="http://schemas.microsoft.com/office/drawing/2014/main" id="{FCCC24D1-82C5-4597-AC5D-54D89C345715}"/>
              </a:ext>
            </a:extLst>
          </p:cNvPr>
          <p:cNvSpPr>
            <a:spLocks noGrp="1"/>
          </p:cNvSpPr>
          <p:nvPr>
            <p:ph type="chart" sz="quarter" idx="14"/>
          </p:nvPr>
        </p:nvSpPr>
        <p:spPr>
          <a:xfrm>
            <a:off x="4976362" y="1401819"/>
            <a:ext cx="6559856" cy="4519612"/>
          </a:xfrm>
        </p:spPr>
        <p:txBody>
          <a:bodyPr>
            <a:normAutofit/>
          </a:bodyPr>
          <a:lstStyle>
            <a:lvl1pPr>
              <a:defRPr sz="1400">
                <a:latin typeface="Arial" panose="020B0604020202020204" pitchFamily="34" charset="0"/>
                <a:cs typeface="Arial" panose="020B0604020202020204" pitchFamily="34" charset="0"/>
              </a:defRPr>
            </a:lvl1pPr>
          </a:lstStyle>
          <a:p>
            <a:endParaRPr lang="en-US" dirty="0"/>
          </a:p>
        </p:txBody>
      </p:sp>
      <p:sp>
        <p:nvSpPr>
          <p:cNvPr id="17" name="Text Placeholder 16">
            <a:extLst>
              <a:ext uri="{FF2B5EF4-FFF2-40B4-BE49-F238E27FC236}">
                <a16:creationId xmlns:a16="http://schemas.microsoft.com/office/drawing/2014/main" id="{1E9436C0-3330-4BE2-8573-B927D5F629FB}"/>
              </a:ext>
            </a:extLst>
          </p:cNvPr>
          <p:cNvSpPr>
            <a:spLocks noGrp="1"/>
          </p:cNvSpPr>
          <p:nvPr>
            <p:ph type="body" sz="quarter" idx="15"/>
          </p:nvPr>
        </p:nvSpPr>
        <p:spPr>
          <a:xfrm>
            <a:off x="698121" y="2074863"/>
            <a:ext cx="3557587" cy="3792537"/>
          </a:xfrm>
        </p:spPr>
        <p:txBody>
          <a:bodyPr>
            <a:normAutofit/>
          </a:bodyPr>
          <a:lstStyle>
            <a:lvl1pPr>
              <a:defRPr sz="1400"/>
            </a:lvl1pPr>
            <a:lvl2pPr>
              <a:defRPr sz="1400"/>
            </a:lvl2pPr>
            <a:lvl3pPr>
              <a:defRPr sz="1400"/>
            </a:lvl3pPr>
            <a:lvl4pPr>
              <a:defRPr sz="1400"/>
            </a:lvl4pPr>
            <a:lvl5pPr>
              <a:defRPr sz="14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4" name="TextBox 13">
            <a:extLst>
              <a:ext uri="{FF2B5EF4-FFF2-40B4-BE49-F238E27FC236}">
                <a16:creationId xmlns:a16="http://schemas.microsoft.com/office/drawing/2014/main" id="{6EDD0390-4C9A-4B56-B3E4-4779048436EF}"/>
              </a:ext>
            </a:extLst>
          </p:cNvPr>
          <p:cNvSpPr txBox="1"/>
          <p:nvPr userDrawn="1"/>
        </p:nvSpPr>
        <p:spPr>
          <a:xfrm>
            <a:off x="3457621" y="6652816"/>
            <a:ext cx="5276757" cy="205184"/>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b="0" i="0" u="none" strike="noStrike" kern="1200" baseline="30000" dirty="0">
                <a:solidFill>
                  <a:schemeClr val="bg1"/>
                </a:solidFill>
                <a:latin typeface="Arial" panose="020B0604020202020204" pitchFamily="34" charset="0"/>
                <a:ea typeface="+mn-ea"/>
                <a:cs typeface="Arial" panose="020B0604020202020204" pitchFamily="34" charset="0"/>
              </a:rPr>
              <a:t>Presented at the 63rd ASH Annual Meeting and Exposition, held on December 11-14, 2021, in Atlanta, GA</a:t>
            </a:r>
          </a:p>
        </p:txBody>
      </p:sp>
      <p:sp>
        <p:nvSpPr>
          <p:cNvPr id="19" name="Footer Placeholder 4">
            <a:extLst>
              <a:ext uri="{FF2B5EF4-FFF2-40B4-BE49-F238E27FC236}">
                <a16:creationId xmlns:a16="http://schemas.microsoft.com/office/drawing/2014/main" id="{2C11816E-A131-41D8-8C17-1DC2CBBDA031}"/>
              </a:ext>
            </a:extLst>
          </p:cNvPr>
          <p:cNvSpPr>
            <a:spLocks noGrp="1"/>
          </p:cNvSpPr>
          <p:nvPr>
            <p:ph type="ftr" sz="quarter" idx="3"/>
          </p:nvPr>
        </p:nvSpPr>
        <p:spPr>
          <a:xfrm>
            <a:off x="459507" y="6279132"/>
            <a:ext cx="10515599" cy="313604"/>
          </a:xfrm>
          <a:prstGeom prst="rect">
            <a:avLst/>
          </a:prstGeom>
        </p:spPr>
        <p:txBody>
          <a:bodyPr vert="horz" lIns="91440" tIns="45720" rIns="91440" bIns="45720" rtlCol="0" anchor="b"/>
          <a:lstStyle>
            <a:lvl1pPr algn="l">
              <a:defRPr sz="1000">
                <a:solidFill>
                  <a:schemeClr val="bg1"/>
                </a:solidFill>
                <a:latin typeface="Arial" panose="020B0604020202020204" pitchFamily="34" charset="0"/>
                <a:cs typeface="Arial" panose="020B0604020202020204" pitchFamily="34" charset="0"/>
              </a:defRPr>
            </a:lvl1pPr>
          </a:lstStyle>
          <a:p>
            <a:endParaRPr lang="en-US" dirty="0"/>
          </a:p>
        </p:txBody>
      </p:sp>
    </p:spTree>
    <p:custDataLst>
      <p:tags r:id="rId1"/>
    </p:custDataLst>
    <p:extLst>
      <p:ext uri="{BB962C8B-B14F-4D97-AF65-F5344CB8AC3E}">
        <p14:creationId xmlns:p14="http://schemas.microsoft.com/office/powerpoint/2010/main" val="2366730178"/>
      </p:ext>
    </p:extLst>
  </p:cSld>
  <p:clrMapOvr>
    <a:masterClrMapping/>
  </p:clrMapOvr>
  <p:extLst>
    <p:ext uri="{DCECCB84-F9BA-43D5-87BE-67443E8EF086}">
      <p15:sldGuideLst xmlns:p15="http://schemas.microsoft.com/office/powerpoint/2012/main">
        <p15:guide id="1" pos="7440"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Results Two">
    <p:bg>
      <p:bgPr>
        <a:solidFill>
          <a:srgbClr val="006BB1"/>
        </a:solidFill>
        <a:effectLst/>
      </p:bgPr>
    </p:bg>
    <p:spTree>
      <p:nvGrpSpPr>
        <p:cNvPr id="1" name=""/>
        <p:cNvGrpSpPr/>
        <p:nvPr/>
      </p:nvGrpSpPr>
      <p:grpSpPr>
        <a:xfrm>
          <a:off x="0" y="0"/>
          <a:ext cx="0" cy="0"/>
          <a:chOff x="0" y="0"/>
          <a:chExt cx="0" cy="0"/>
        </a:xfrm>
      </p:grpSpPr>
      <p:sp>
        <p:nvSpPr>
          <p:cNvPr id="15" name="Rectangle: Rounded Corners 14">
            <a:extLst>
              <a:ext uri="{FF2B5EF4-FFF2-40B4-BE49-F238E27FC236}">
                <a16:creationId xmlns:a16="http://schemas.microsoft.com/office/drawing/2014/main" id="{30E1FC2F-B590-4161-9003-9AD724CEFCF2}"/>
              </a:ext>
            </a:extLst>
          </p:cNvPr>
          <p:cNvSpPr/>
          <p:nvPr userDrawn="1"/>
        </p:nvSpPr>
        <p:spPr>
          <a:xfrm>
            <a:off x="414482" y="1153747"/>
            <a:ext cx="4110453" cy="5015757"/>
          </a:xfrm>
          <a:prstGeom prst="roundRect">
            <a:avLst>
              <a:gd name="adj" fmla="val 3488"/>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Rounded Corners 7">
            <a:extLst>
              <a:ext uri="{FF2B5EF4-FFF2-40B4-BE49-F238E27FC236}">
                <a16:creationId xmlns:a16="http://schemas.microsoft.com/office/drawing/2014/main" id="{4E58C8D7-96B5-4957-B62E-C727028C4CA5}"/>
              </a:ext>
            </a:extLst>
          </p:cNvPr>
          <p:cNvSpPr/>
          <p:nvPr userDrawn="1"/>
        </p:nvSpPr>
        <p:spPr>
          <a:xfrm>
            <a:off x="4756900" y="1153747"/>
            <a:ext cx="7054100" cy="3885298"/>
          </a:xfrm>
          <a:prstGeom prst="roundRect">
            <a:avLst>
              <a:gd name="adj" fmla="val 3845"/>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53052E07-F49D-466D-8A06-60135463D4DE}"/>
              </a:ext>
            </a:extLst>
          </p:cNvPr>
          <p:cNvSpPr/>
          <p:nvPr userDrawn="1"/>
        </p:nvSpPr>
        <p:spPr>
          <a:xfrm>
            <a:off x="0" y="-31967"/>
            <a:ext cx="12192000" cy="787761"/>
          </a:xfrm>
          <a:prstGeom prst="rect">
            <a:avLst/>
          </a:prstGeom>
          <a:solidFill>
            <a:srgbClr val="007D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630E8B2-4C2D-49FA-B16A-4A5DC8A1A428}"/>
              </a:ext>
            </a:extLst>
          </p:cNvPr>
          <p:cNvSpPr>
            <a:spLocks noGrp="1"/>
          </p:cNvSpPr>
          <p:nvPr>
            <p:ph type="title"/>
          </p:nvPr>
        </p:nvSpPr>
        <p:spPr>
          <a:xfrm>
            <a:off x="414481" y="31968"/>
            <a:ext cx="10890827" cy="723826"/>
          </a:xfrm>
        </p:spPr>
        <p:txBody>
          <a:bodyPr>
            <a:normAutofit/>
          </a:bodyPr>
          <a:lstStyle>
            <a:lvl1pPr>
              <a:defRPr sz="3600">
                <a:solidFill>
                  <a:schemeClr val="bg1"/>
                </a:solidFill>
              </a:defRPr>
            </a:lvl1pPr>
          </a:lstStyle>
          <a:p>
            <a:r>
              <a:rPr lang="en-US" dirty="0"/>
              <a:t>Click to edit Master title style</a:t>
            </a:r>
          </a:p>
        </p:txBody>
      </p:sp>
      <p:sp>
        <p:nvSpPr>
          <p:cNvPr id="10" name="Rectangle: Rounded Corners 9">
            <a:extLst>
              <a:ext uri="{FF2B5EF4-FFF2-40B4-BE49-F238E27FC236}">
                <a16:creationId xmlns:a16="http://schemas.microsoft.com/office/drawing/2014/main" id="{4378205F-E1FE-4513-B02D-EBCDAD550C66}"/>
              </a:ext>
            </a:extLst>
          </p:cNvPr>
          <p:cNvSpPr/>
          <p:nvPr userDrawn="1"/>
        </p:nvSpPr>
        <p:spPr>
          <a:xfrm>
            <a:off x="4756900" y="5188873"/>
            <a:ext cx="7054100" cy="951118"/>
          </a:xfrm>
          <a:prstGeom prst="roundRect">
            <a:avLst>
              <a:gd name="adj" fmla="val 15248"/>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a:extLst>
              <a:ext uri="{FF2B5EF4-FFF2-40B4-BE49-F238E27FC236}">
                <a16:creationId xmlns:a16="http://schemas.microsoft.com/office/drawing/2014/main" id="{E64ED553-C422-4B9E-813D-458DFA7408C6}"/>
              </a:ext>
            </a:extLst>
          </p:cNvPr>
          <p:cNvSpPr>
            <a:spLocks noGrp="1"/>
          </p:cNvSpPr>
          <p:nvPr>
            <p:ph type="sldNum" sz="quarter" idx="12"/>
          </p:nvPr>
        </p:nvSpPr>
        <p:spPr/>
        <p:txBody>
          <a:bodyPr/>
          <a:lstStyle>
            <a:lvl1pPr>
              <a:defRPr>
                <a:solidFill>
                  <a:schemeClr val="bg1"/>
                </a:solidFill>
              </a:defRPr>
            </a:lvl1pPr>
          </a:lstStyle>
          <a:p>
            <a:fld id="{DA69A137-6BDB-47B4-8B9B-30BE2E63C07B}" type="slidenum">
              <a:rPr lang="en-US" smtClean="0"/>
              <a:pPr/>
              <a:t>‹#›</a:t>
            </a:fld>
            <a:endParaRPr lang="en-US" dirty="0"/>
          </a:p>
        </p:txBody>
      </p:sp>
      <p:sp>
        <p:nvSpPr>
          <p:cNvPr id="14" name="Text Placeholder 7">
            <a:extLst>
              <a:ext uri="{FF2B5EF4-FFF2-40B4-BE49-F238E27FC236}">
                <a16:creationId xmlns:a16="http://schemas.microsoft.com/office/drawing/2014/main" id="{E231DFE9-8AD3-4B39-897F-0DCD67AB5DA0}"/>
              </a:ext>
            </a:extLst>
          </p:cNvPr>
          <p:cNvSpPr>
            <a:spLocks noGrp="1"/>
          </p:cNvSpPr>
          <p:nvPr>
            <p:ph type="body" sz="quarter" idx="14"/>
          </p:nvPr>
        </p:nvSpPr>
        <p:spPr>
          <a:xfrm>
            <a:off x="4987810" y="5306925"/>
            <a:ext cx="6408572" cy="764421"/>
          </a:xfrm>
        </p:spPr>
        <p:txBody>
          <a:bodyPr numCol="2">
            <a:normAutofit/>
          </a:bodyPr>
          <a:lstStyle>
            <a:lvl1pPr marL="285750" indent="-285750">
              <a:spcBef>
                <a:spcPts val="600"/>
              </a:spcBef>
              <a:buFont typeface="Arial" panose="020B0604020202020204" pitchFamily="34" charset="0"/>
              <a:buChar char="•"/>
              <a:defRPr sz="1200"/>
            </a:lvl1pPr>
            <a:lvl2pPr marL="285750" indent="-285750">
              <a:spcBef>
                <a:spcPts val="600"/>
              </a:spcBef>
              <a:buFont typeface="Arial" panose="020B0604020202020204" pitchFamily="34" charset="0"/>
              <a:buChar char="•"/>
              <a:defRPr sz="1200"/>
            </a:lvl2pPr>
            <a:lvl3pPr marL="285750" indent="-285750">
              <a:spcBef>
                <a:spcPts val="600"/>
              </a:spcBef>
              <a:buFont typeface="Arial" panose="020B0604020202020204" pitchFamily="34" charset="0"/>
              <a:buChar char="•"/>
              <a:defRPr sz="1200"/>
            </a:lvl3pPr>
            <a:lvl4pPr marL="285750" indent="-285750">
              <a:spcBef>
                <a:spcPts val="600"/>
              </a:spcBef>
              <a:buFont typeface="Arial" panose="020B0604020202020204" pitchFamily="34" charset="0"/>
              <a:buChar char="•"/>
              <a:defRPr sz="1200"/>
            </a:lvl4pPr>
            <a:lvl5pPr marL="285750" indent="-285750">
              <a:spcBef>
                <a:spcPts val="600"/>
              </a:spcBef>
              <a:buFont typeface="Arial" panose="020B0604020202020204" pitchFamily="34" charset="0"/>
              <a:buChar char="•"/>
              <a:defRPr sz="12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7" name="TextBox 16">
            <a:extLst>
              <a:ext uri="{FF2B5EF4-FFF2-40B4-BE49-F238E27FC236}">
                <a16:creationId xmlns:a16="http://schemas.microsoft.com/office/drawing/2014/main" id="{5E0A7798-739E-4508-A3EF-0A698F95BF59}"/>
              </a:ext>
            </a:extLst>
          </p:cNvPr>
          <p:cNvSpPr txBox="1"/>
          <p:nvPr userDrawn="1"/>
        </p:nvSpPr>
        <p:spPr>
          <a:xfrm>
            <a:off x="3457621" y="6652816"/>
            <a:ext cx="5276757" cy="205184"/>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b="0" i="0" u="none" strike="noStrike" kern="1200" baseline="30000" dirty="0">
                <a:solidFill>
                  <a:schemeClr val="bg1"/>
                </a:solidFill>
                <a:latin typeface="Arial" panose="020B0604020202020204" pitchFamily="34" charset="0"/>
                <a:ea typeface="+mn-ea"/>
                <a:cs typeface="Arial" panose="020B0604020202020204" pitchFamily="34" charset="0"/>
              </a:rPr>
              <a:t>Presented at the 63rd ASH Annual Meeting and Exposition, held on December 11-14, 2021, in Atlanta, GA</a:t>
            </a:r>
          </a:p>
        </p:txBody>
      </p:sp>
      <p:sp>
        <p:nvSpPr>
          <p:cNvPr id="18" name="Text Placeholder 11">
            <a:extLst>
              <a:ext uri="{FF2B5EF4-FFF2-40B4-BE49-F238E27FC236}">
                <a16:creationId xmlns:a16="http://schemas.microsoft.com/office/drawing/2014/main" id="{54550769-C1D6-46E1-B3D4-88626FFD4932}"/>
              </a:ext>
            </a:extLst>
          </p:cNvPr>
          <p:cNvSpPr>
            <a:spLocks noGrp="1"/>
          </p:cNvSpPr>
          <p:nvPr>
            <p:ph type="body" sz="quarter" idx="13"/>
          </p:nvPr>
        </p:nvSpPr>
        <p:spPr>
          <a:xfrm>
            <a:off x="698047" y="1427666"/>
            <a:ext cx="3558412" cy="404813"/>
          </a:xfrm>
        </p:spPr>
        <p:txBody>
          <a:bodyPr anchor="ctr">
            <a:normAutofit/>
          </a:bodyPr>
          <a:lstStyle>
            <a:lvl1pPr marL="0" indent="0">
              <a:buNone/>
              <a:defRPr sz="1600" b="1">
                <a:solidFill>
                  <a:srgbClr val="006BB1"/>
                </a:solidFill>
              </a:defRPr>
            </a:lvl1pPr>
          </a:lstStyle>
          <a:p>
            <a:pPr lvl="0"/>
            <a:r>
              <a:rPr lang="en-US" dirty="0"/>
              <a:t>Click to edit Master text styles</a:t>
            </a:r>
          </a:p>
        </p:txBody>
      </p:sp>
      <p:sp>
        <p:nvSpPr>
          <p:cNvPr id="19" name="Text Placeholder 16">
            <a:extLst>
              <a:ext uri="{FF2B5EF4-FFF2-40B4-BE49-F238E27FC236}">
                <a16:creationId xmlns:a16="http://schemas.microsoft.com/office/drawing/2014/main" id="{15123A6A-B255-4EE9-828A-106FF761DAEC}"/>
              </a:ext>
            </a:extLst>
          </p:cNvPr>
          <p:cNvSpPr>
            <a:spLocks noGrp="1"/>
          </p:cNvSpPr>
          <p:nvPr>
            <p:ph type="body" sz="quarter" idx="15"/>
          </p:nvPr>
        </p:nvSpPr>
        <p:spPr>
          <a:xfrm>
            <a:off x="698121" y="2074863"/>
            <a:ext cx="3557587" cy="3792537"/>
          </a:xfrm>
        </p:spPr>
        <p:txBody>
          <a:bodyPr>
            <a:normAutofit/>
          </a:bodyPr>
          <a:lstStyle>
            <a:lvl1pPr>
              <a:defRPr sz="1400"/>
            </a:lvl1pPr>
            <a:lvl2pPr>
              <a:defRPr sz="1400"/>
            </a:lvl2pPr>
            <a:lvl3pPr>
              <a:defRPr sz="1400"/>
            </a:lvl3pPr>
            <a:lvl4pPr>
              <a:defRPr sz="1400"/>
            </a:lvl4pPr>
            <a:lvl5pPr>
              <a:defRPr sz="14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6" name="Footer Placeholder 4">
            <a:extLst>
              <a:ext uri="{FF2B5EF4-FFF2-40B4-BE49-F238E27FC236}">
                <a16:creationId xmlns:a16="http://schemas.microsoft.com/office/drawing/2014/main" id="{DF2C17AF-838F-411F-8E9C-EFAF27689755}"/>
              </a:ext>
            </a:extLst>
          </p:cNvPr>
          <p:cNvSpPr>
            <a:spLocks noGrp="1"/>
          </p:cNvSpPr>
          <p:nvPr>
            <p:ph type="ftr" sz="quarter" idx="3"/>
          </p:nvPr>
        </p:nvSpPr>
        <p:spPr>
          <a:xfrm>
            <a:off x="459507" y="6279132"/>
            <a:ext cx="10515599" cy="313604"/>
          </a:xfrm>
          <a:prstGeom prst="rect">
            <a:avLst/>
          </a:prstGeom>
        </p:spPr>
        <p:txBody>
          <a:bodyPr vert="horz" lIns="91440" tIns="45720" rIns="91440" bIns="45720" rtlCol="0" anchor="b"/>
          <a:lstStyle>
            <a:lvl1pPr algn="l">
              <a:defRPr sz="1000">
                <a:solidFill>
                  <a:schemeClr val="bg1"/>
                </a:solidFill>
                <a:latin typeface="Arial" panose="020B0604020202020204" pitchFamily="34" charset="0"/>
                <a:cs typeface="Arial" panose="020B0604020202020204" pitchFamily="34" charset="0"/>
              </a:defRPr>
            </a:lvl1pPr>
          </a:lstStyle>
          <a:p>
            <a:endParaRPr lang="en-US" dirty="0"/>
          </a:p>
        </p:txBody>
      </p:sp>
    </p:spTree>
    <p:custDataLst>
      <p:tags r:id="rId1"/>
    </p:custDataLst>
    <p:extLst>
      <p:ext uri="{BB962C8B-B14F-4D97-AF65-F5344CB8AC3E}">
        <p14:creationId xmlns:p14="http://schemas.microsoft.com/office/powerpoint/2010/main" val="3449350371"/>
      </p:ext>
    </p:extLst>
  </p:cSld>
  <p:clrMapOvr>
    <a:masterClrMapping/>
  </p:clrMapOvr>
  <p:extLst>
    <p:ext uri="{DCECCB84-F9BA-43D5-87BE-67443E8EF086}">
      <p15:sldGuideLst xmlns:p15="http://schemas.microsoft.com/office/powerpoint/2012/main">
        <p15:guide id="1" pos="7440" userDrawn="1">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Rerults Three">
    <p:bg>
      <p:bgPr>
        <a:solidFill>
          <a:srgbClr val="006BB1"/>
        </a:solidFill>
        <a:effectLst/>
      </p:bgPr>
    </p:bg>
    <p:spTree>
      <p:nvGrpSpPr>
        <p:cNvPr id="1" name=""/>
        <p:cNvGrpSpPr/>
        <p:nvPr/>
      </p:nvGrpSpPr>
      <p:grpSpPr>
        <a:xfrm>
          <a:off x="0" y="0"/>
          <a:ext cx="0" cy="0"/>
          <a:chOff x="0" y="0"/>
          <a:chExt cx="0" cy="0"/>
        </a:xfrm>
      </p:grpSpPr>
      <p:sp>
        <p:nvSpPr>
          <p:cNvPr id="7" name="Rectangle: Rounded Corners 6">
            <a:extLst>
              <a:ext uri="{FF2B5EF4-FFF2-40B4-BE49-F238E27FC236}">
                <a16:creationId xmlns:a16="http://schemas.microsoft.com/office/drawing/2014/main" id="{64ACB34E-01AD-42BB-9FB5-974B09253D2C}"/>
              </a:ext>
            </a:extLst>
          </p:cNvPr>
          <p:cNvSpPr/>
          <p:nvPr userDrawn="1"/>
        </p:nvSpPr>
        <p:spPr>
          <a:xfrm>
            <a:off x="414482" y="1153748"/>
            <a:ext cx="11387658" cy="3704580"/>
          </a:xfrm>
          <a:prstGeom prst="roundRect">
            <a:avLst>
              <a:gd name="adj" fmla="val 3488"/>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a:extLst>
              <a:ext uri="{FF2B5EF4-FFF2-40B4-BE49-F238E27FC236}">
                <a16:creationId xmlns:a16="http://schemas.microsoft.com/office/drawing/2014/main" id="{E64ED553-C422-4B9E-813D-458DFA7408C6}"/>
              </a:ext>
            </a:extLst>
          </p:cNvPr>
          <p:cNvSpPr>
            <a:spLocks noGrp="1"/>
          </p:cNvSpPr>
          <p:nvPr>
            <p:ph type="sldNum" sz="quarter" idx="12"/>
          </p:nvPr>
        </p:nvSpPr>
        <p:spPr/>
        <p:txBody>
          <a:bodyPr/>
          <a:lstStyle>
            <a:lvl1pPr>
              <a:defRPr>
                <a:solidFill>
                  <a:schemeClr val="bg1"/>
                </a:solidFill>
              </a:defRPr>
            </a:lvl1pPr>
          </a:lstStyle>
          <a:p>
            <a:fld id="{DA69A137-6BDB-47B4-8B9B-30BE2E63C07B}" type="slidenum">
              <a:rPr lang="en-US" smtClean="0"/>
              <a:pPr/>
              <a:t>‹#›</a:t>
            </a:fld>
            <a:endParaRPr lang="en-US" dirty="0"/>
          </a:p>
        </p:txBody>
      </p:sp>
      <p:sp>
        <p:nvSpPr>
          <p:cNvPr id="9" name="Rectangle 8">
            <a:extLst>
              <a:ext uri="{FF2B5EF4-FFF2-40B4-BE49-F238E27FC236}">
                <a16:creationId xmlns:a16="http://schemas.microsoft.com/office/drawing/2014/main" id="{53052E07-F49D-466D-8A06-60135463D4DE}"/>
              </a:ext>
            </a:extLst>
          </p:cNvPr>
          <p:cNvSpPr/>
          <p:nvPr userDrawn="1"/>
        </p:nvSpPr>
        <p:spPr>
          <a:xfrm>
            <a:off x="0" y="-31967"/>
            <a:ext cx="12192000" cy="787761"/>
          </a:xfrm>
          <a:prstGeom prst="rect">
            <a:avLst/>
          </a:prstGeom>
          <a:solidFill>
            <a:srgbClr val="007D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630E8B2-4C2D-49FA-B16A-4A5DC8A1A428}"/>
              </a:ext>
            </a:extLst>
          </p:cNvPr>
          <p:cNvSpPr>
            <a:spLocks noGrp="1"/>
          </p:cNvSpPr>
          <p:nvPr>
            <p:ph type="title"/>
          </p:nvPr>
        </p:nvSpPr>
        <p:spPr>
          <a:xfrm>
            <a:off x="414481" y="31968"/>
            <a:ext cx="10890827" cy="723826"/>
          </a:xfrm>
        </p:spPr>
        <p:txBody>
          <a:bodyPr>
            <a:normAutofit/>
          </a:bodyPr>
          <a:lstStyle>
            <a:lvl1pPr>
              <a:defRPr sz="3600">
                <a:solidFill>
                  <a:schemeClr val="bg1"/>
                </a:solidFill>
              </a:defRPr>
            </a:lvl1pPr>
          </a:lstStyle>
          <a:p>
            <a:r>
              <a:rPr lang="en-US" dirty="0"/>
              <a:t>Click to edit Master title style</a:t>
            </a:r>
          </a:p>
        </p:txBody>
      </p:sp>
      <p:sp>
        <p:nvSpPr>
          <p:cNvPr id="10" name="Rectangle: Rounded Corners 9">
            <a:extLst>
              <a:ext uri="{FF2B5EF4-FFF2-40B4-BE49-F238E27FC236}">
                <a16:creationId xmlns:a16="http://schemas.microsoft.com/office/drawing/2014/main" id="{4378205F-E1FE-4513-B02D-EBCDAD550C66}"/>
              </a:ext>
            </a:extLst>
          </p:cNvPr>
          <p:cNvSpPr/>
          <p:nvPr userDrawn="1"/>
        </p:nvSpPr>
        <p:spPr>
          <a:xfrm>
            <a:off x="414481" y="5061527"/>
            <a:ext cx="11387659" cy="1107977"/>
          </a:xfrm>
          <a:prstGeom prst="roundRect">
            <a:avLst>
              <a:gd name="adj" fmla="val 14775"/>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Chart Placeholder 10">
            <a:extLst>
              <a:ext uri="{FF2B5EF4-FFF2-40B4-BE49-F238E27FC236}">
                <a16:creationId xmlns:a16="http://schemas.microsoft.com/office/drawing/2014/main" id="{FB794CCE-CD7F-487C-B31B-1D5CB79FA821}"/>
              </a:ext>
            </a:extLst>
          </p:cNvPr>
          <p:cNvSpPr>
            <a:spLocks noGrp="1"/>
          </p:cNvSpPr>
          <p:nvPr>
            <p:ph type="chart" sz="quarter" idx="13"/>
          </p:nvPr>
        </p:nvSpPr>
        <p:spPr>
          <a:xfrm>
            <a:off x="854075" y="1519344"/>
            <a:ext cx="10010775" cy="2973388"/>
          </a:xfrm>
        </p:spPr>
        <p:txBody>
          <a:bodyPr>
            <a:normAutofit/>
          </a:bodyPr>
          <a:lstStyle>
            <a:lvl1pPr marL="0" indent="0">
              <a:buNone/>
              <a:defRPr sz="1800"/>
            </a:lvl1pPr>
          </a:lstStyle>
          <a:p>
            <a:endParaRPr lang="en-US" dirty="0"/>
          </a:p>
        </p:txBody>
      </p:sp>
      <p:sp>
        <p:nvSpPr>
          <p:cNvPr id="8" name="Text Placeholder 7">
            <a:extLst>
              <a:ext uri="{FF2B5EF4-FFF2-40B4-BE49-F238E27FC236}">
                <a16:creationId xmlns:a16="http://schemas.microsoft.com/office/drawing/2014/main" id="{CD88388F-686C-4E35-9120-0B2A8436FC16}"/>
              </a:ext>
            </a:extLst>
          </p:cNvPr>
          <p:cNvSpPr>
            <a:spLocks noGrp="1"/>
          </p:cNvSpPr>
          <p:nvPr>
            <p:ph type="body" sz="quarter" idx="14"/>
          </p:nvPr>
        </p:nvSpPr>
        <p:spPr>
          <a:xfrm>
            <a:off x="950913" y="5172075"/>
            <a:ext cx="9913937" cy="893763"/>
          </a:xfrm>
        </p:spPr>
        <p:txBody>
          <a:bodyPr numCol="2">
            <a:normAutofit/>
          </a:bodyPr>
          <a:lstStyle>
            <a:lvl1pPr marL="285750" indent="-285750">
              <a:spcBef>
                <a:spcPts val="600"/>
              </a:spcBef>
              <a:buFont typeface="Arial" panose="020B0604020202020204" pitchFamily="34" charset="0"/>
              <a:buChar char="•"/>
              <a:defRPr sz="1200"/>
            </a:lvl1pPr>
            <a:lvl2pPr marL="285750" indent="-285750">
              <a:spcBef>
                <a:spcPts val="600"/>
              </a:spcBef>
              <a:buFont typeface="Arial" panose="020B0604020202020204" pitchFamily="34" charset="0"/>
              <a:buChar char="•"/>
              <a:defRPr sz="1200"/>
            </a:lvl2pPr>
            <a:lvl3pPr marL="285750" indent="-285750">
              <a:spcBef>
                <a:spcPts val="600"/>
              </a:spcBef>
              <a:buFont typeface="Arial" panose="020B0604020202020204" pitchFamily="34" charset="0"/>
              <a:buChar char="•"/>
              <a:defRPr sz="1200"/>
            </a:lvl3pPr>
            <a:lvl4pPr marL="285750" indent="-285750">
              <a:spcBef>
                <a:spcPts val="600"/>
              </a:spcBef>
              <a:buFont typeface="Arial" panose="020B0604020202020204" pitchFamily="34" charset="0"/>
              <a:buChar char="•"/>
              <a:defRPr sz="1200"/>
            </a:lvl4pPr>
            <a:lvl5pPr marL="285750" indent="-285750">
              <a:spcBef>
                <a:spcPts val="600"/>
              </a:spcBef>
              <a:buFont typeface="Arial" panose="020B0604020202020204" pitchFamily="34" charset="0"/>
              <a:buChar char="•"/>
              <a:defRPr sz="12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3" name="TextBox 12">
            <a:extLst>
              <a:ext uri="{FF2B5EF4-FFF2-40B4-BE49-F238E27FC236}">
                <a16:creationId xmlns:a16="http://schemas.microsoft.com/office/drawing/2014/main" id="{D8542D00-7CAA-4918-BF53-9EE3C9156ED0}"/>
              </a:ext>
            </a:extLst>
          </p:cNvPr>
          <p:cNvSpPr txBox="1"/>
          <p:nvPr userDrawn="1"/>
        </p:nvSpPr>
        <p:spPr>
          <a:xfrm>
            <a:off x="3457621" y="6652816"/>
            <a:ext cx="5276757" cy="205184"/>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b="0" i="0" u="none" strike="noStrike" kern="1200" baseline="30000" dirty="0">
                <a:solidFill>
                  <a:schemeClr val="bg1"/>
                </a:solidFill>
                <a:latin typeface="Arial" panose="020B0604020202020204" pitchFamily="34" charset="0"/>
                <a:ea typeface="+mn-ea"/>
                <a:cs typeface="Arial" panose="020B0604020202020204" pitchFamily="34" charset="0"/>
              </a:rPr>
              <a:t>Poster presented at the 2021 ASH Annual Meeting, held on December 11-14, 2021, in Atlanta, GA</a:t>
            </a:r>
          </a:p>
        </p:txBody>
      </p:sp>
      <p:sp>
        <p:nvSpPr>
          <p:cNvPr id="15" name="Footer Placeholder 4">
            <a:extLst>
              <a:ext uri="{FF2B5EF4-FFF2-40B4-BE49-F238E27FC236}">
                <a16:creationId xmlns:a16="http://schemas.microsoft.com/office/drawing/2014/main" id="{95E36ED8-0FDB-4C5C-A44F-F9889AA76D95}"/>
              </a:ext>
            </a:extLst>
          </p:cNvPr>
          <p:cNvSpPr>
            <a:spLocks noGrp="1"/>
          </p:cNvSpPr>
          <p:nvPr>
            <p:ph type="ftr" sz="quarter" idx="3"/>
          </p:nvPr>
        </p:nvSpPr>
        <p:spPr>
          <a:xfrm>
            <a:off x="459507" y="6279132"/>
            <a:ext cx="10515599" cy="313604"/>
          </a:xfrm>
          <a:prstGeom prst="rect">
            <a:avLst/>
          </a:prstGeom>
        </p:spPr>
        <p:txBody>
          <a:bodyPr vert="horz" lIns="91440" tIns="45720" rIns="91440" bIns="45720" rtlCol="0" anchor="b"/>
          <a:lstStyle>
            <a:lvl1pPr algn="l">
              <a:defRPr sz="1000">
                <a:solidFill>
                  <a:schemeClr val="bg1"/>
                </a:solidFill>
                <a:latin typeface="Arial" panose="020B0604020202020204" pitchFamily="34" charset="0"/>
                <a:cs typeface="Arial" panose="020B0604020202020204" pitchFamily="34" charset="0"/>
              </a:defRPr>
            </a:lvl1pPr>
          </a:lstStyle>
          <a:p>
            <a:endParaRPr lang="en-US" dirty="0"/>
          </a:p>
        </p:txBody>
      </p:sp>
    </p:spTree>
    <p:custDataLst>
      <p:tags r:id="rId1"/>
    </p:custDataLst>
    <p:extLst>
      <p:ext uri="{BB962C8B-B14F-4D97-AF65-F5344CB8AC3E}">
        <p14:creationId xmlns:p14="http://schemas.microsoft.com/office/powerpoint/2010/main" val="40507732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Four Conclusions">
    <p:bg>
      <p:bgPr>
        <a:solidFill>
          <a:srgbClr val="006BB1"/>
        </a:solidFill>
        <a:effectLst/>
      </p:bgPr>
    </p:bg>
    <p:spTree>
      <p:nvGrpSpPr>
        <p:cNvPr id="1" name=""/>
        <p:cNvGrpSpPr/>
        <p:nvPr/>
      </p:nvGrpSpPr>
      <p:grpSpPr>
        <a:xfrm>
          <a:off x="0" y="0"/>
          <a:ext cx="0" cy="0"/>
          <a:chOff x="0" y="0"/>
          <a:chExt cx="0" cy="0"/>
        </a:xfrm>
      </p:grpSpPr>
      <p:sp>
        <p:nvSpPr>
          <p:cNvPr id="19" name="Freeform: Shape 18">
            <a:extLst>
              <a:ext uri="{FF2B5EF4-FFF2-40B4-BE49-F238E27FC236}">
                <a16:creationId xmlns:a16="http://schemas.microsoft.com/office/drawing/2014/main" id="{FD30B989-D69E-443C-8319-B1B7D86B0626}"/>
              </a:ext>
            </a:extLst>
          </p:cNvPr>
          <p:cNvSpPr/>
          <p:nvPr userDrawn="1"/>
        </p:nvSpPr>
        <p:spPr>
          <a:xfrm>
            <a:off x="6192932" y="477822"/>
            <a:ext cx="5427566" cy="2734411"/>
          </a:xfrm>
          <a:custGeom>
            <a:avLst/>
            <a:gdLst>
              <a:gd name="connsiteX0" fmla="*/ 85753 w 4416172"/>
              <a:gd name="connsiteY0" fmla="*/ 0 h 2458502"/>
              <a:gd name="connsiteX1" fmla="*/ 4330419 w 4416172"/>
              <a:gd name="connsiteY1" fmla="*/ 0 h 2458502"/>
              <a:gd name="connsiteX2" fmla="*/ 4416172 w 4416172"/>
              <a:gd name="connsiteY2" fmla="*/ 85753 h 2458502"/>
              <a:gd name="connsiteX3" fmla="*/ 4416172 w 4416172"/>
              <a:gd name="connsiteY3" fmla="*/ 2372749 h 2458502"/>
              <a:gd name="connsiteX4" fmla="*/ 4330419 w 4416172"/>
              <a:gd name="connsiteY4" fmla="*/ 2458502 h 2458502"/>
              <a:gd name="connsiteX5" fmla="*/ 1286711 w 4416172"/>
              <a:gd name="connsiteY5" fmla="*/ 2458502 h 2458502"/>
              <a:gd name="connsiteX6" fmla="*/ 1283950 w 4416172"/>
              <a:gd name="connsiteY6" fmla="*/ 2403812 h 2458502"/>
              <a:gd name="connsiteX7" fmla="*/ 70338 w 4416172"/>
              <a:gd name="connsiteY7" fmla="*/ 1190201 h 2458502"/>
              <a:gd name="connsiteX8" fmla="*/ 0 w 4416172"/>
              <a:gd name="connsiteY8" fmla="*/ 1186649 h 2458502"/>
              <a:gd name="connsiteX9" fmla="*/ 0 w 4416172"/>
              <a:gd name="connsiteY9" fmla="*/ 85753 h 2458502"/>
              <a:gd name="connsiteX10" fmla="*/ 85753 w 4416172"/>
              <a:gd name="connsiteY10" fmla="*/ 0 h 24585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4416172" h="2458502">
                <a:moveTo>
                  <a:pt x="85753" y="0"/>
                </a:moveTo>
                <a:lnTo>
                  <a:pt x="4330419" y="0"/>
                </a:lnTo>
                <a:cubicBezTo>
                  <a:pt x="4377779" y="0"/>
                  <a:pt x="4416172" y="38393"/>
                  <a:pt x="4416172" y="85753"/>
                </a:cubicBezTo>
                <a:lnTo>
                  <a:pt x="4416172" y="2372749"/>
                </a:lnTo>
                <a:cubicBezTo>
                  <a:pt x="4416172" y="2420109"/>
                  <a:pt x="4377779" y="2458502"/>
                  <a:pt x="4330419" y="2458502"/>
                </a:cubicBezTo>
                <a:lnTo>
                  <a:pt x="1286711" y="2458502"/>
                </a:lnTo>
                <a:lnTo>
                  <a:pt x="1283950" y="2403812"/>
                </a:lnTo>
                <a:cubicBezTo>
                  <a:pt x="1218964" y="1763910"/>
                  <a:pt x="710241" y="1255187"/>
                  <a:pt x="70338" y="1190201"/>
                </a:cubicBezTo>
                <a:lnTo>
                  <a:pt x="0" y="1186649"/>
                </a:lnTo>
                <a:lnTo>
                  <a:pt x="0" y="85753"/>
                </a:lnTo>
                <a:cubicBezTo>
                  <a:pt x="0" y="38393"/>
                  <a:pt x="38393" y="0"/>
                  <a:pt x="85753"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reeform: Shape 19">
            <a:extLst>
              <a:ext uri="{FF2B5EF4-FFF2-40B4-BE49-F238E27FC236}">
                <a16:creationId xmlns:a16="http://schemas.microsoft.com/office/drawing/2014/main" id="{1EFF0565-E497-4C81-B534-9EEB310DE2EE}"/>
              </a:ext>
            </a:extLst>
          </p:cNvPr>
          <p:cNvSpPr/>
          <p:nvPr userDrawn="1"/>
        </p:nvSpPr>
        <p:spPr>
          <a:xfrm rot="10800000">
            <a:off x="571500" y="3383751"/>
            <a:ext cx="5427568" cy="2734411"/>
          </a:xfrm>
          <a:custGeom>
            <a:avLst/>
            <a:gdLst>
              <a:gd name="connsiteX0" fmla="*/ 85753 w 4416172"/>
              <a:gd name="connsiteY0" fmla="*/ 0 h 2458502"/>
              <a:gd name="connsiteX1" fmla="*/ 4330419 w 4416172"/>
              <a:gd name="connsiteY1" fmla="*/ 0 h 2458502"/>
              <a:gd name="connsiteX2" fmla="*/ 4416172 w 4416172"/>
              <a:gd name="connsiteY2" fmla="*/ 85753 h 2458502"/>
              <a:gd name="connsiteX3" fmla="*/ 4416172 w 4416172"/>
              <a:gd name="connsiteY3" fmla="*/ 2372749 h 2458502"/>
              <a:gd name="connsiteX4" fmla="*/ 4330419 w 4416172"/>
              <a:gd name="connsiteY4" fmla="*/ 2458502 h 2458502"/>
              <a:gd name="connsiteX5" fmla="*/ 1286711 w 4416172"/>
              <a:gd name="connsiteY5" fmla="*/ 2458502 h 2458502"/>
              <a:gd name="connsiteX6" fmla="*/ 1283950 w 4416172"/>
              <a:gd name="connsiteY6" fmla="*/ 2403812 h 2458502"/>
              <a:gd name="connsiteX7" fmla="*/ 70338 w 4416172"/>
              <a:gd name="connsiteY7" fmla="*/ 1190201 h 2458502"/>
              <a:gd name="connsiteX8" fmla="*/ 0 w 4416172"/>
              <a:gd name="connsiteY8" fmla="*/ 1186649 h 2458502"/>
              <a:gd name="connsiteX9" fmla="*/ 0 w 4416172"/>
              <a:gd name="connsiteY9" fmla="*/ 85753 h 2458502"/>
              <a:gd name="connsiteX10" fmla="*/ 85753 w 4416172"/>
              <a:gd name="connsiteY10" fmla="*/ 0 h 24585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4416172" h="2458502">
                <a:moveTo>
                  <a:pt x="85753" y="0"/>
                </a:moveTo>
                <a:lnTo>
                  <a:pt x="4330419" y="0"/>
                </a:lnTo>
                <a:cubicBezTo>
                  <a:pt x="4377779" y="0"/>
                  <a:pt x="4416172" y="38393"/>
                  <a:pt x="4416172" y="85753"/>
                </a:cubicBezTo>
                <a:lnTo>
                  <a:pt x="4416172" y="2372749"/>
                </a:lnTo>
                <a:cubicBezTo>
                  <a:pt x="4416172" y="2420109"/>
                  <a:pt x="4377779" y="2458502"/>
                  <a:pt x="4330419" y="2458502"/>
                </a:cubicBezTo>
                <a:lnTo>
                  <a:pt x="1286711" y="2458502"/>
                </a:lnTo>
                <a:lnTo>
                  <a:pt x="1283950" y="2403812"/>
                </a:lnTo>
                <a:cubicBezTo>
                  <a:pt x="1218964" y="1763910"/>
                  <a:pt x="710241" y="1255187"/>
                  <a:pt x="70338" y="1190201"/>
                </a:cubicBezTo>
                <a:lnTo>
                  <a:pt x="0" y="1186649"/>
                </a:lnTo>
                <a:lnTo>
                  <a:pt x="0" y="85753"/>
                </a:lnTo>
                <a:cubicBezTo>
                  <a:pt x="0" y="38393"/>
                  <a:pt x="38393" y="0"/>
                  <a:pt x="85753"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Freeform: Shape 20">
            <a:extLst>
              <a:ext uri="{FF2B5EF4-FFF2-40B4-BE49-F238E27FC236}">
                <a16:creationId xmlns:a16="http://schemas.microsoft.com/office/drawing/2014/main" id="{07CC6536-0067-4491-8BA9-3797D196607E}"/>
              </a:ext>
            </a:extLst>
          </p:cNvPr>
          <p:cNvSpPr/>
          <p:nvPr userDrawn="1"/>
        </p:nvSpPr>
        <p:spPr>
          <a:xfrm rot="10800000" flipH="1">
            <a:off x="6192932" y="3383751"/>
            <a:ext cx="5427566" cy="2734411"/>
          </a:xfrm>
          <a:custGeom>
            <a:avLst/>
            <a:gdLst>
              <a:gd name="connsiteX0" fmla="*/ 85753 w 4416172"/>
              <a:gd name="connsiteY0" fmla="*/ 0 h 2458502"/>
              <a:gd name="connsiteX1" fmla="*/ 4330419 w 4416172"/>
              <a:gd name="connsiteY1" fmla="*/ 0 h 2458502"/>
              <a:gd name="connsiteX2" fmla="*/ 4416172 w 4416172"/>
              <a:gd name="connsiteY2" fmla="*/ 85753 h 2458502"/>
              <a:gd name="connsiteX3" fmla="*/ 4416172 w 4416172"/>
              <a:gd name="connsiteY3" fmla="*/ 2372749 h 2458502"/>
              <a:gd name="connsiteX4" fmla="*/ 4330419 w 4416172"/>
              <a:gd name="connsiteY4" fmla="*/ 2458502 h 2458502"/>
              <a:gd name="connsiteX5" fmla="*/ 1286711 w 4416172"/>
              <a:gd name="connsiteY5" fmla="*/ 2458502 h 2458502"/>
              <a:gd name="connsiteX6" fmla="*/ 1283950 w 4416172"/>
              <a:gd name="connsiteY6" fmla="*/ 2403812 h 2458502"/>
              <a:gd name="connsiteX7" fmla="*/ 70338 w 4416172"/>
              <a:gd name="connsiteY7" fmla="*/ 1190201 h 2458502"/>
              <a:gd name="connsiteX8" fmla="*/ 0 w 4416172"/>
              <a:gd name="connsiteY8" fmla="*/ 1186649 h 2458502"/>
              <a:gd name="connsiteX9" fmla="*/ 0 w 4416172"/>
              <a:gd name="connsiteY9" fmla="*/ 85753 h 2458502"/>
              <a:gd name="connsiteX10" fmla="*/ 85753 w 4416172"/>
              <a:gd name="connsiteY10" fmla="*/ 0 h 24585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4416172" h="2458502">
                <a:moveTo>
                  <a:pt x="85753" y="0"/>
                </a:moveTo>
                <a:lnTo>
                  <a:pt x="4330419" y="0"/>
                </a:lnTo>
                <a:cubicBezTo>
                  <a:pt x="4377779" y="0"/>
                  <a:pt x="4416172" y="38393"/>
                  <a:pt x="4416172" y="85753"/>
                </a:cubicBezTo>
                <a:lnTo>
                  <a:pt x="4416172" y="2372749"/>
                </a:lnTo>
                <a:cubicBezTo>
                  <a:pt x="4416172" y="2420109"/>
                  <a:pt x="4377779" y="2458502"/>
                  <a:pt x="4330419" y="2458502"/>
                </a:cubicBezTo>
                <a:lnTo>
                  <a:pt x="1286711" y="2458502"/>
                </a:lnTo>
                <a:lnTo>
                  <a:pt x="1283950" y="2403812"/>
                </a:lnTo>
                <a:cubicBezTo>
                  <a:pt x="1218964" y="1763910"/>
                  <a:pt x="710241" y="1255187"/>
                  <a:pt x="70338" y="1190201"/>
                </a:cubicBezTo>
                <a:lnTo>
                  <a:pt x="0" y="1186649"/>
                </a:lnTo>
                <a:lnTo>
                  <a:pt x="0" y="85753"/>
                </a:lnTo>
                <a:cubicBezTo>
                  <a:pt x="0" y="38393"/>
                  <a:pt x="38393" y="0"/>
                  <a:pt x="85753"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Freeform: Shape 21">
            <a:extLst>
              <a:ext uri="{FF2B5EF4-FFF2-40B4-BE49-F238E27FC236}">
                <a16:creationId xmlns:a16="http://schemas.microsoft.com/office/drawing/2014/main" id="{0ECF24B9-8723-42A5-BD5D-3AF29C803905}"/>
              </a:ext>
            </a:extLst>
          </p:cNvPr>
          <p:cNvSpPr/>
          <p:nvPr userDrawn="1"/>
        </p:nvSpPr>
        <p:spPr>
          <a:xfrm flipH="1">
            <a:off x="571500" y="477822"/>
            <a:ext cx="5427567" cy="2734411"/>
          </a:xfrm>
          <a:custGeom>
            <a:avLst/>
            <a:gdLst>
              <a:gd name="connsiteX0" fmla="*/ 85753 w 4416172"/>
              <a:gd name="connsiteY0" fmla="*/ 0 h 2458502"/>
              <a:gd name="connsiteX1" fmla="*/ 4330419 w 4416172"/>
              <a:gd name="connsiteY1" fmla="*/ 0 h 2458502"/>
              <a:gd name="connsiteX2" fmla="*/ 4416172 w 4416172"/>
              <a:gd name="connsiteY2" fmla="*/ 85753 h 2458502"/>
              <a:gd name="connsiteX3" fmla="*/ 4416172 w 4416172"/>
              <a:gd name="connsiteY3" fmla="*/ 2372749 h 2458502"/>
              <a:gd name="connsiteX4" fmla="*/ 4330419 w 4416172"/>
              <a:gd name="connsiteY4" fmla="*/ 2458502 h 2458502"/>
              <a:gd name="connsiteX5" fmla="*/ 1286711 w 4416172"/>
              <a:gd name="connsiteY5" fmla="*/ 2458502 h 2458502"/>
              <a:gd name="connsiteX6" fmla="*/ 1283950 w 4416172"/>
              <a:gd name="connsiteY6" fmla="*/ 2403812 h 2458502"/>
              <a:gd name="connsiteX7" fmla="*/ 70338 w 4416172"/>
              <a:gd name="connsiteY7" fmla="*/ 1190201 h 2458502"/>
              <a:gd name="connsiteX8" fmla="*/ 0 w 4416172"/>
              <a:gd name="connsiteY8" fmla="*/ 1186649 h 2458502"/>
              <a:gd name="connsiteX9" fmla="*/ 0 w 4416172"/>
              <a:gd name="connsiteY9" fmla="*/ 85753 h 2458502"/>
              <a:gd name="connsiteX10" fmla="*/ 85753 w 4416172"/>
              <a:gd name="connsiteY10" fmla="*/ 0 h 24585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4416172" h="2458502">
                <a:moveTo>
                  <a:pt x="85753" y="0"/>
                </a:moveTo>
                <a:lnTo>
                  <a:pt x="4330419" y="0"/>
                </a:lnTo>
                <a:cubicBezTo>
                  <a:pt x="4377779" y="0"/>
                  <a:pt x="4416172" y="38393"/>
                  <a:pt x="4416172" y="85753"/>
                </a:cubicBezTo>
                <a:lnTo>
                  <a:pt x="4416172" y="2372749"/>
                </a:lnTo>
                <a:cubicBezTo>
                  <a:pt x="4416172" y="2420109"/>
                  <a:pt x="4377779" y="2458502"/>
                  <a:pt x="4330419" y="2458502"/>
                </a:cubicBezTo>
                <a:lnTo>
                  <a:pt x="1286711" y="2458502"/>
                </a:lnTo>
                <a:lnTo>
                  <a:pt x="1283950" y="2403812"/>
                </a:lnTo>
                <a:cubicBezTo>
                  <a:pt x="1218964" y="1763910"/>
                  <a:pt x="710241" y="1255187"/>
                  <a:pt x="70338" y="1190201"/>
                </a:cubicBezTo>
                <a:lnTo>
                  <a:pt x="0" y="1186649"/>
                </a:lnTo>
                <a:lnTo>
                  <a:pt x="0" y="85753"/>
                </a:lnTo>
                <a:cubicBezTo>
                  <a:pt x="0" y="38393"/>
                  <a:pt x="38393" y="0"/>
                  <a:pt x="85753"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Freeform: Shape 40">
            <a:extLst>
              <a:ext uri="{FF2B5EF4-FFF2-40B4-BE49-F238E27FC236}">
                <a16:creationId xmlns:a16="http://schemas.microsoft.com/office/drawing/2014/main" id="{44EA9477-CB67-446A-BD44-BC8F1D24F9D5}"/>
              </a:ext>
            </a:extLst>
          </p:cNvPr>
          <p:cNvSpPr/>
          <p:nvPr userDrawn="1"/>
        </p:nvSpPr>
        <p:spPr>
          <a:xfrm>
            <a:off x="6192447" y="1426614"/>
            <a:ext cx="1776127" cy="1785620"/>
          </a:xfrm>
          <a:custGeom>
            <a:avLst/>
            <a:gdLst>
              <a:gd name="connsiteX0" fmla="*/ 0 w 1596911"/>
              <a:gd name="connsiteY0" fmla="*/ 0 h 1605446"/>
              <a:gd name="connsiteX1" fmla="*/ 77036 w 1596911"/>
              <a:gd name="connsiteY1" fmla="*/ 3890 h 1605446"/>
              <a:gd name="connsiteX2" fmla="*/ 1593331 w 1596911"/>
              <a:gd name="connsiteY2" fmla="*/ 1529841 h 1605446"/>
              <a:gd name="connsiteX3" fmla="*/ 1596911 w 1596911"/>
              <a:gd name="connsiteY3" fmla="*/ 1605446 h 1605446"/>
              <a:gd name="connsiteX4" fmla="*/ 1082180 w 1596911"/>
              <a:gd name="connsiteY4" fmla="*/ 1605446 h 1605446"/>
              <a:gd name="connsiteX5" fmla="*/ 1080952 w 1596911"/>
              <a:gd name="connsiteY5" fmla="*/ 1579500 h 1605446"/>
              <a:gd name="connsiteX6" fmla="*/ 27005 w 1596911"/>
              <a:gd name="connsiteY6" fmla="*/ 518842 h 1605446"/>
              <a:gd name="connsiteX7" fmla="*/ 0 w 1596911"/>
              <a:gd name="connsiteY7" fmla="*/ 517478 h 16054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596911" h="1605446">
                <a:moveTo>
                  <a:pt x="0" y="0"/>
                </a:moveTo>
                <a:lnTo>
                  <a:pt x="77036" y="3890"/>
                </a:lnTo>
                <a:cubicBezTo>
                  <a:pt x="879548" y="85389"/>
                  <a:pt x="1516809" y="725869"/>
                  <a:pt x="1593331" y="1529841"/>
                </a:cubicBezTo>
                <a:lnTo>
                  <a:pt x="1596911" y="1605446"/>
                </a:lnTo>
                <a:lnTo>
                  <a:pt x="1082180" y="1605446"/>
                </a:lnTo>
                <a:lnTo>
                  <a:pt x="1080952" y="1579500"/>
                </a:lnTo>
                <a:cubicBezTo>
                  <a:pt x="1027762" y="1020675"/>
                  <a:pt x="584815" y="575491"/>
                  <a:pt x="27005" y="518842"/>
                </a:cubicBezTo>
                <a:lnTo>
                  <a:pt x="0" y="517478"/>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2" name="Freeform: Shape 41">
            <a:extLst>
              <a:ext uri="{FF2B5EF4-FFF2-40B4-BE49-F238E27FC236}">
                <a16:creationId xmlns:a16="http://schemas.microsoft.com/office/drawing/2014/main" id="{233323DF-C1B2-49D2-A938-AD7B450E1198}"/>
              </a:ext>
            </a:extLst>
          </p:cNvPr>
          <p:cNvSpPr/>
          <p:nvPr userDrawn="1"/>
        </p:nvSpPr>
        <p:spPr>
          <a:xfrm rot="16200000">
            <a:off x="4218194" y="1431359"/>
            <a:ext cx="1776127" cy="1785620"/>
          </a:xfrm>
          <a:custGeom>
            <a:avLst/>
            <a:gdLst>
              <a:gd name="connsiteX0" fmla="*/ 0 w 1596911"/>
              <a:gd name="connsiteY0" fmla="*/ 0 h 1605446"/>
              <a:gd name="connsiteX1" fmla="*/ 77036 w 1596911"/>
              <a:gd name="connsiteY1" fmla="*/ 3890 h 1605446"/>
              <a:gd name="connsiteX2" fmla="*/ 1593331 w 1596911"/>
              <a:gd name="connsiteY2" fmla="*/ 1529841 h 1605446"/>
              <a:gd name="connsiteX3" fmla="*/ 1596911 w 1596911"/>
              <a:gd name="connsiteY3" fmla="*/ 1605446 h 1605446"/>
              <a:gd name="connsiteX4" fmla="*/ 1082180 w 1596911"/>
              <a:gd name="connsiteY4" fmla="*/ 1605446 h 1605446"/>
              <a:gd name="connsiteX5" fmla="*/ 1080952 w 1596911"/>
              <a:gd name="connsiteY5" fmla="*/ 1579500 h 1605446"/>
              <a:gd name="connsiteX6" fmla="*/ 27005 w 1596911"/>
              <a:gd name="connsiteY6" fmla="*/ 518842 h 1605446"/>
              <a:gd name="connsiteX7" fmla="*/ 0 w 1596911"/>
              <a:gd name="connsiteY7" fmla="*/ 517478 h 16054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596911" h="1605446">
                <a:moveTo>
                  <a:pt x="0" y="0"/>
                </a:moveTo>
                <a:lnTo>
                  <a:pt x="77036" y="3890"/>
                </a:lnTo>
                <a:cubicBezTo>
                  <a:pt x="879548" y="85389"/>
                  <a:pt x="1516809" y="725869"/>
                  <a:pt x="1593331" y="1529841"/>
                </a:cubicBezTo>
                <a:lnTo>
                  <a:pt x="1596911" y="1605446"/>
                </a:lnTo>
                <a:lnTo>
                  <a:pt x="1082180" y="1605446"/>
                </a:lnTo>
                <a:lnTo>
                  <a:pt x="1080952" y="1579500"/>
                </a:lnTo>
                <a:cubicBezTo>
                  <a:pt x="1027762" y="1020675"/>
                  <a:pt x="584815" y="575491"/>
                  <a:pt x="27005" y="518842"/>
                </a:cubicBezTo>
                <a:lnTo>
                  <a:pt x="0" y="517478"/>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3" name="Freeform: Shape 42">
            <a:extLst>
              <a:ext uri="{FF2B5EF4-FFF2-40B4-BE49-F238E27FC236}">
                <a16:creationId xmlns:a16="http://schemas.microsoft.com/office/drawing/2014/main" id="{21217AE6-7C34-4BE4-A8C7-E5616D15A2A6}"/>
              </a:ext>
            </a:extLst>
          </p:cNvPr>
          <p:cNvSpPr/>
          <p:nvPr userDrawn="1"/>
        </p:nvSpPr>
        <p:spPr>
          <a:xfrm rot="10800000">
            <a:off x="4213447" y="3383429"/>
            <a:ext cx="1785620" cy="1810073"/>
          </a:xfrm>
          <a:custGeom>
            <a:avLst/>
            <a:gdLst>
              <a:gd name="connsiteX0" fmla="*/ 0 w 1596911"/>
              <a:gd name="connsiteY0" fmla="*/ 0 h 1605446"/>
              <a:gd name="connsiteX1" fmla="*/ 77036 w 1596911"/>
              <a:gd name="connsiteY1" fmla="*/ 3890 h 1605446"/>
              <a:gd name="connsiteX2" fmla="*/ 1593331 w 1596911"/>
              <a:gd name="connsiteY2" fmla="*/ 1529841 h 1605446"/>
              <a:gd name="connsiteX3" fmla="*/ 1596911 w 1596911"/>
              <a:gd name="connsiteY3" fmla="*/ 1605446 h 1605446"/>
              <a:gd name="connsiteX4" fmla="*/ 1082180 w 1596911"/>
              <a:gd name="connsiteY4" fmla="*/ 1605446 h 1605446"/>
              <a:gd name="connsiteX5" fmla="*/ 1080952 w 1596911"/>
              <a:gd name="connsiteY5" fmla="*/ 1579500 h 1605446"/>
              <a:gd name="connsiteX6" fmla="*/ 27005 w 1596911"/>
              <a:gd name="connsiteY6" fmla="*/ 518842 h 1605446"/>
              <a:gd name="connsiteX7" fmla="*/ 0 w 1596911"/>
              <a:gd name="connsiteY7" fmla="*/ 517478 h 16054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596911" h="1605446">
                <a:moveTo>
                  <a:pt x="0" y="0"/>
                </a:moveTo>
                <a:lnTo>
                  <a:pt x="77036" y="3890"/>
                </a:lnTo>
                <a:cubicBezTo>
                  <a:pt x="879548" y="85389"/>
                  <a:pt x="1516809" y="725869"/>
                  <a:pt x="1593331" y="1529841"/>
                </a:cubicBezTo>
                <a:lnTo>
                  <a:pt x="1596911" y="1605446"/>
                </a:lnTo>
                <a:lnTo>
                  <a:pt x="1082180" y="1605446"/>
                </a:lnTo>
                <a:lnTo>
                  <a:pt x="1080952" y="1579500"/>
                </a:lnTo>
                <a:cubicBezTo>
                  <a:pt x="1027762" y="1020675"/>
                  <a:pt x="584815" y="575491"/>
                  <a:pt x="27005" y="518842"/>
                </a:cubicBezTo>
                <a:lnTo>
                  <a:pt x="0" y="51747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4" name="Freeform: Shape 43">
            <a:extLst>
              <a:ext uri="{FF2B5EF4-FFF2-40B4-BE49-F238E27FC236}">
                <a16:creationId xmlns:a16="http://schemas.microsoft.com/office/drawing/2014/main" id="{46049C6B-1077-4060-9D2D-2E9E5677C4A7}"/>
              </a:ext>
            </a:extLst>
          </p:cNvPr>
          <p:cNvSpPr/>
          <p:nvPr userDrawn="1"/>
        </p:nvSpPr>
        <p:spPr>
          <a:xfrm rot="5400000">
            <a:off x="6197975" y="3379006"/>
            <a:ext cx="1776127" cy="1785620"/>
          </a:xfrm>
          <a:custGeom>
            <a:avLst/>
            <a:gdLst>
              <a:gd name="connsiteX0" fmla="*/ 0 w 1596911"/>
              <a:gd name="connsiteY0" fmla="*/ 0 h 1605446"/>
              <a:gd name="connsiteX1" fmla="*/ 77036 w 1596911"/>
              <a:gd name="connsiteY1" fmla="*/ 3890 h 1605446"/>
              <a:gd name="connsiteX2" fmla="*/ 1593331 w 1596911"/>
              <a:gd name="connsiteY2" fmla="*/ 1529841 h 1605446"/>
              <a:gd name="connsiteX3" fmla="*/ 1596911 w 1596911"/>
              <a:gd name="connsiteY3" fmla="*/ 1605446 h 1605446"/>
              <a:gd name="connsiteX4" fmla="*/ 1082180 w 1596911"/>
              <a:gd name="connsiteY4" fmla="*/ 1605446 h 1605446"/>
              <a:gd name="connsiteX5" fmla="*/ 1080952 w 1596911"/>
              <a:gd name="connsiteY5" fmla="*/ 1579500 h 1605446"/>
              <a:gd name="connsiteX6" fmla="*/ 27005 w 1596911"/>
              <a:gd name="connsiteY6" fmla="*/ 518842 h 1605446"/>
              <a:gd name="connsiteX7" fmla="*/ 0 w 1596911"/>
              <a:gd name="connsiteY7" fmla="*/ 517478 h 16054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596911" h="1605446">
                <a:moveTo>
                  <a:pt x="0" y="0"/>
                </a:moveTo>
                <a:lnTo>
                  <a:pt x="77036" y="3890"/>
                </a:lnTo>
                <a:cubicBezTo>
                  <a:pt x="879548" y="85389"/>
                  <a:pt x="1516809" y="725869"/>
                  <a:pt x="1593331" y="1529841"/>
                </a:cubicBezTo>
                <a:lnTo>
                  <a:pt x="1596911" y="1605446"/>
                </a:lnTo>
                <a:lnTo>
                  <a:pt x="1082180" y="1605446"/>
                </a:lnTo>
                <a:lnTo>
                  <a:pt x="1080952" y="1579500"/>
                </a:lnTo>
                <a:cubicBezTo>
                  <a:pt x="1027762" y="1020675"/>
                  <a:pt x="584815" y="575491"/>
                  <a:pt x="27005" y="518842"/>
                </a:cubicBezTo>
                <a:lnTo>
                  <a:pt x="0" y="517478"/>
                </a:lnTo>
                <a:close/>
              </a:path>
            </a:pathLst>
          </a:cu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Oval 31">
            <a:extLst>
              <a:ext uri="{FF2B5EF4-FFF2-40B4-BE49-F238E27FC236}">
                <a16:creationId xmlns:a16="http://schemas.microsoft.com/office/drawing/2014/main" id="{1E372B63-A329-40CC-B031-8DE4DD6F1F51}"/>
              </a:ext>
            </a:extLst>
          </p:cNvPr>
          <p:cNvSpPr/>
          <p:nvPr userDrawn="1"/>
        </p:nvSpPr>
        <p:spPr>
          <a:xfrm>
            <a:off x="4725842" y="1948058"/>
            <a:ext cx="2734411" cy="2734411"/>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2" name="TextBox 51">
            <a:extLst>
              <a:ext uri="{FF2B5EF4-FFF2-40B4-BE49-F238E27FC236}">
                <a16:creationId xmlns:a16="http://schemas.microsoft.com/office/drawing/2014/main" id="{510E37A3-429D-4F08-8740-DE56B97180C6}"/>
              </a:ext>
            </a:extLst>
          </p:cNvPr>
          <p:cNvSpPr txBox="1"/>
          <p:nvPr userDrawn="1"/>
        </p:nvSpPr>
        <p:spPr>
          <a:xfrm>
            <a:off x="4725841" y="3019714"/>
            <a:ext cx="2734411" cy="584775"/>
          </a:xfrm>
          <a:prstGeom prst="rect">
            <a:avLst/>
          </a:prstGeom>
          <a:noFill/>
        </p:spPr>
        <p:txBody>
          <a:bodyPr wrap="square" rtlCol="0">
            <a:spAutoFit/>
          </a:bodyPr>
          <a:lstStyle/>
          <a:p>
            <a:pPr algn="ctr"/>
            <a:r>
              <a:rPr lang="en-US" sz="3200" b="1" dirty="0">
                <a:solidFill>
                  <a:srgbClr val="006BB1"/>
                </a:solidFill>
                <a:latin typeface="Arial" panose="020B0604020202020204" pitchFamily="34" charset="0"/>
                <a:cs typeface="Arial" panose="020B0604020202020204" pitchFamily="34" charset="0"/>
              </a:rPr>
              <a:t>Conclusions</a:t>
            </a:r>
          </a:p>
        </p:txBody>
      </p:sp>
      <p:sp>
        <p:nvSpPr>
          <p:cNvPr id="6" name="Slide Number Placeholder 5">
            <a:extLst>
              <a:ext uri="{FF2B5EF4-FFF2-40B4-BE49-F238E27FC236}">
                <a16:creationId xmlns:a16="http://schemas.microsoft.com/office/drawing/2014/main" id="{E64ED553-C422-4B9E-813D-458DFA7408C6}"/>
              </a:ext>
            </a:extLst>
          </p:cNvPr>
          <p:cNvSpPr>
            <a:spLocks noGrp="1"/>
          </p:cNvSpPr>
          <p:nvPr userDrawn="1">
            <p:ph type="sldNum" sz="quarter" idx="12"/>
          </p:nvPr>
        </p:nvSpPr>
        <p:spPr/>
        <p:txBody>
          <a:bodyPr/>
          <a:lstStyle>
            <a:lvl1pPr>
              <a:defRPr>
                <a:solidFill>
                  <a:schemeClr val="bg1"/>
                </a:solidFill>
              </a:defRPr>
            </a:lvl1pPr>
          </a:lstStyle>
          <a:p>
            <a:fld id="{DA69A137-6BDB-47B4-8B9B-30BE2E63C07B}" type="slidenum">
              <a:rPr lang="en-US" smtClean="0"/>
              <a:pPr/>
              <a:t>‹#›</a:t>
            </a:fld>
            <a:endParaRPr lang="en-US" dirty="0"/>
          </a:p>
        </p:txBody>
      </p:sp>
      <p:sp>
        <p:nvSpPr>
          <p:cNvPr id="48" name="Text Placeholder 47">
            <a:extLst>
              <a:ext uri="{FF2B5EF4-FFF2-40B4-BE49-F238E27FC236}">
                <a16:creationId xmlns:a16="http://schemas.microsoft.com/office/drawing/2014/main" id="{4127AE8F-B44F-4724-BB5B-452764DFBF20}"/>
              </a:ext>
            </a:extLst>
          </p:cNvPr>
          <p:cNvSpPr>
            <a:spLocks noGrp="1"/>
          </p:cNvSpPr>
          <p:nvPr userDrawn="1">
            <p:ph type="body" sz="quarter" idx="13"/>
          </p:nvPr>
        </p:nvSpPr>
        <p:spPr>
          <a:xfrm>
            <a:off x="820218" y="737240"/>
            <a:ext cx="2884907" cy="1844101"/>
          </a:xfrm>
        </p:spPr>
        <p:txBody>
          <a:bodyPr anchor="ctr">
            <a:noAutofit/>
          </a:bodyPr>
          <a:lstStyle>
            <a:lvl1pPr marL="0" indent="0" algn="l">
              <a:buFontTx/>
              <a:buNone/>
              <a:defRPr sz="1100"/>
            </a:lvl1pPr>
            <a:lvl2pPr marL="457200" indent="0" algn="ctr">
              <a:buFontTx/>
              <a:buNone/>
              <a:defRPr sz="1600"/>
            </a:lvl2pPr>
            <a:lvl3pPr marL="914400" indent="0" algn="ctr">
              <a:buFontTx/>
              <a:buNone/>
              <a:defRPr sz="1600"/>
            </a:lvl3pPr>
            <a:lvl4pPr marL="1371600" indent="0" algn="ctr">
              <a:buFontTx/>
              <a:buNone/>
              <a:defRPr sz="1600"/>
            </a:lvl4pPr>
            <a:lvl5pPr marL="1828800" indent="0" algn="ctr">
              <a:buFontTx/>
              <a:buNone/>
              <a:defRPr sz="1600"/>
            </a:lvl5pPr>
          </a:lstStyle>
          <a:p>
            <a:pPr lvl="0"/>
            <a:r>
              <a:rPr lang="en-US" dirty="0"/>
              <a:t>Click to edit Master text styles</a:t>
            </a:r>
          </a:p>
        </p:txBody>
      </p:sp>
      <p:sp>
        <p:nvSpPr>
          <p:cNvPr id="49" name="Text Placeholder 47">
            <a:extLst>
              <a:ext uri="{FF2B5EF4-FFF2-40B4-BE49-F238E27FC236}">
                <a16:creationId xmlns:a16="http://schemas.microsoft.com/office/drawing/2014/main" id="{BA8DCEBF-A405-44C7-92F0-885D34291C08}"/>
              </a:ext>
            </a:extLst>
          </p:cNvPr>
          <p:cNvSpPr>
            <a:spLocks noGrp="1"/>
          </p:cNvSpPr>
          <p:nvPr userDrawn="1">
            <p:ph type="body" sz="quarter" idx="14"/>
          </p:nvPr>
        </p:nvSpPr>
        <p:spPr>
          <a:xfrm>
            <a:off x="8344777" y="737240"/>
            <a:ext cx="2969766" cy="1844101"/>
          </a:xfrm>
        </p:spPr>
        <p:txBody>
          <a:bodyPr anchor="ctr">
            <a:noAutofit/>
          </a:bodyPr>
          <a:lstStyle>
            <a:lvl1pPr marL="0" indent="0" algn="r">
              <a:buFontTx/>
              <a:buNone/>
              <a:defRPr sz="1100"/>
            </a:lvl1pPr>
            <a:lvl2pPr marL="457200" indent="0" algn="ctr">
              <a:buFontTx/>
              <a:buNone/>
              <a:defRPr sz="1600"/>
            </a:lvl2pPr>
            <a:lvl3pPr marL="914400" indent="0" algn="ctr">
              <a:buFontTx/>
              <a:buNone/>
              <a:defRPr sz="1600"/>
            </a:lvl3pPr>
            <a:lvl4pPr marL="1371600" indent="0" algn="ctr">
              <a:buFontTx/>
              <a:buNone/>
              <a:defRPr sz="1600"/>
            </a:lvl4pPr>
            <a:lvl5pPr marL="1828800" indent="0" algn="ctr">
              <a:buFontTx/>
              <a:buNone/>
              <a:defRPr sz="1600"/>
            </a:lvl5pPr>
          </a:lstStyle>
          <a:p>
            <a:pPr lvl="0"/>
            <a:r>
              <a:rPr lang="en-US" dirty="0"/>
              <a:t>Click to edit Master text styles</a:t>
            </a:r>
          </a:p>
        </p:txBody>
      </p:sp>
      <p:sp>
        <p:nvSpPr>
          <p:cNvPr id="50" name="Text Placeholder 47">
            <a:extLst>
              <a:ext uri="{FF2B5EF4-FFF2-40B4-BE49-F238E27FC236}">
                <a16:creationId xmlns:a16="http://schemas.microsoft.com/office/drawing/2014/main" id="{60FB55BE-42EE-4153-B0D1-088B7D34509B}"/>
              </a:ext>
            </a:extLst>
          </p:cNvPr>
          <p:cNvSpPr>
            <a:spLocks noGrp="1"/>
          </p:cNvSpPr>
          <p:nvPr userDrawn="1">
            <p:ph type="body" sz="quarter" idx="15"/>
          </p:nvPr>
        </p:nvSpPr>
        <p:spPr>
          <a:xfrm>
            <a:off x="8483685" y="4108102"/>
            <a:ext cx="2830858" cy="1844101"/>
          </a:xfrm>
        </p:spPr>
        <p:txBody>
          <a:bodyPr anchor="ctr">
            <a:noAutofit/>
          </a:bodyPr>
          <a:lstStyle>
            <a:lvl1pPr marL="0" indent="0" algn="r">
              <a:buFontTx/>
              <a:buNone/>
              <a:defRPr sz="1100"/>
            </a:lvl1pPr>
            <a:lvl2pPr marL="457200" indent="0" algn="ctr">
              <a:buFontTx/>
              <a:buNone/>
              <a:defRPr sz="1600"/>
            </a:lvl2pPr>
            <a:lvl3pPr marL="914400" indent="0" algn="ctr">
              <a:buFontTx/>
              <a:buNone/>
              <a:defRPr sz="1600"/>
            </a:lvl3pPr>
            <a:lvl4pPr marL="1371600" indent="0" algn="ctr">
              <a:buFontTx/>
              <a:buNone/>
              <a:defRPr sz="1600"/>
            </a:lvl4pPr>
            <a:lvl5pPr marL="1828800" indent="0" algn="ctr">
              <a:buFontTx/>
              <a:buNone/>
              <a:defRPr sz="1600"/>
            </a:lvl5pPr>
          </a:lstStyle>
          <a:p>
            <a:pPr lvl="0"/>
            <a:r>
              <a:rPr lang="en-US" dirty="0"/>
              <a:t>Click to edit Master text styles</a:t>
            </a:r>
          </a:p>
        </p:txBody>
      </p:sp>
      <p:sp>
        <p:nvSpPr>
          <p:cNvPr id="51" name="Text Placeholder 47">
            <a:extLst>
              <a:ext uri="{FF2B5EF4-FFF2-40B4-BE49-F238E27FC236}">
                <a16:creationId xmlns:a16="http://schemas.microsoft.com/office/drawing/2014/main" id="{91F324D8-41B6-4920-BB21-84DADB37590F}"/>
              </a:ext>
            </a:extLst>
          </p:cNvPr>
          <p:cNvSpPr>
            <a:spLocks noGrp="1"/>
          </p:cNvSpPr>
          <p:nvPr userDrawn="1">
            <p:ph type="body" sz="quarter" idx="16"/>
          </p:nvPr>
        </p:nvSpPr>
        <p:spPr>
          <a:xfrm>
            <a:off x="843139" y="4094167"/>
            <a:ext cx="2841773" cy="1844101"/>
          </a:xfrm>
        </p:spPr>
        <p:txBody>
          <a:bodyPr anchor="ctr">
            <a:noAutofit/>
          </a:bodyPr>
          <a:lstStyle>
            <a:lvl1pPr marL="0" indent="0" algn="l">
              <a:buFontTx/>
              <a:buNone/>
              <a:defRPr sz="1100"/>
            </a:lvl1pPr>
            <a:lvl2pPr marL="457200" indent="0" algn="ctr">
              <a:buFontTx/>
              <a:buNone/>
              <a:defRPr sz="1600"/>
            </a:lvl2pPr>
            <a:lvl3pPr marL="914400" indent="0" algn="ctr">
              <a:buFontTx/>
              <a:buNone/>
              <a:defRPr sz="1600"/>
            </a:lvl3pPr>
            <a:lvl4pPr marL="1371600" indent="0" algn="ctr">
              <a:buFontTx/>
              <a:buNone/>
              <a:defRPr sz="1600"/>
            </a:lvl4pPr>
            <a:lvl5pPr marL="1828800" indent="0" algn="ctr">
              <a:buFontTx/>
              <a:buNone/>
              <a:defRPr sz="1600"/>
            </a:lvl5pPr>
          </a:lstStyle>
          <a:p>
            <a:pPr lvl="0"/>
            <a:r>
              <a:rPr lang="en-US" dirty="0"/>
              <a:t>Click to edit Master text styles</a:t>
            </a:r>
          </a:p>
        </p:txBody>
      </p:sp>
      <p:sp>
        <p:nvSpPr>
          <p:cNvPr id="23" name="TextBox 22">
            <a:extLst>
              <a:ext uri="{FF2B5EF4-FFF2-40B4-BE49-F238E27FC236}">
                <a16:creationId xmlns:a16="http://schemas.microsoft.com/office/drawing/2014/main" id="{DE5877E1-BF7C-4FE9-A0CF-178D7D503CF5}"/>
              </a:ext>
            </a:extLst>
          </p:cNvPr>
          <p:cNvSpPr txBox="1"/>
          <p:nvPr userDrawn="1"/>
        </p:nvSpPr>
        <p:spPr>
          <a:xfrm>
            <a:off x="3457621" y="6652816"/>
            <a:ext cx="5276757" cy="31803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b="0" i="0" u="none" strike="noStrike" kern="1200" baseline="30000" dirty="0">
                <a:solidFill>
                  <a:schemeClr val="bg1"/>
                </a:solidFill>
                <a:latin typeface="Arial" panose="020B0604020202020204" pitchFamily="34" charset="0"/>
                <a:ea typeface="+mn-ea"/>
                <a:cs typeface="Arial" panose="020B0604020202020204" pitchFamily="34" charset="0"/>
              </a:rPr>
              <a:t>Poster presented at the 2021 ASH Annual Meeting, held on December 11-14, 2021, in Atlanta, GA</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100" b="0" i="0" u="none" strike="noStrike" kern="1200" baseline="30000" dirty="0">
              <a:solidFill>
                <a:schemeClr val="bg1"/>
              </a:solidFill>
              <a:latin typeface="Arial" panose="020B0604020202020204" pitchFamily="34" charset="0"/>
              <a:ea typeface="+mn-ea"/>
              <a:cs typeface="Arial" panose="020B0604020202020204" pitchFamily="34" charset="0"/>
            </a:endParaRPr>
          </a:p>
        </p:txBody>
      </p:sp>
      <p:sp>
        <p:nvSpPr>
          <p:cNvPr id="25" name="Footer Placeholder 4">
            <a:extLst>
              <a:ext uri="{FF2B5EF4-FFF2-40B4-BE49-F238E27FC236}">
                <a16:creationId xmlns:a16="http://schemas.microsoft.com/office/drawing/2014/main" id="{21C90FFB-27A9-4684-908E-2A3182C0A8A1}"/>
              </a:ext>
            </a:extLst>
          </p:cNvPr>
          <p:cNvSpPr>
            <a:spLocks noGrp="1"/>
          </p:cNvSpPr>
          <p:nvPr>
            <p:ph type="ftr" sz="quarter" idx="3"/>
          </p:nvPr>
        </p:nvSpPr>
        <p:spPr>
          <a:xfrm>
            <a:off x="459507" y="6279132"/>
            <a:ext cx="10515599" cy="313604"/>
          </a:xfrm>
          <a:prstGeom prst="rect">
            <a:avLst/>
          </a:prstGeom>
        </p:spPr>
        <p:txBody>
          <a:bodyPr vert="horz" lIns="91440" tIns="45720" rIns="91440" bIns="45720" rtlCol="0" anchor="b"/>
          <a:lstStyle>
            <a:lvl1pPr algn="l">
              <a:defRPr sz="1000">
                <a:solidFill>
                  <a:schemeClr val="bg1"/>
                </a:solidFill>
                <a:latin typeface="Arial" panose="020B0604020202020204" pitchFamily="34" charset="0"/>
                <a:cs typeface="Arial" panose="020B0604020202020204" pitchFamily="34" charset="0"/>
              </a:defRPr>
            </a:lvl1pPr>
          </a:lstStyle>
          <a:p>
            <a:endParaRPr lang="en-US" dirty="0"/>
          </a:p>
        </p:txBody>
      </p:sp>
    </p:spTree>
    <p:custDataLst>
      <p:tags r:id="rId1"/>
    </p:custDataLst>
    <p:extLst>
      <p:ext uri="{BB962C8B-B14F-4D97-AF65-F5344CB8AC3E}">
        <p14:creationId xmlns:p14="http://schemas.microsoft.com/office/powerpoint/2010/main" val="3971320775"/>
      </p:ext>
    </p:extLst>
  </p:cSld>
  <p:clrMapOvr>
    <a:masterClrMapping/>
  </p:clrMapOvr>
  <p:extLst>
    <p:ext uri="{DCECCB84-F9BA-43D5-87BE-67443E8EF086}">
      <p15:sldGuideLst xmlns:p15="http://schemas.microsoft.com/office/powerpoint/2012/main">
        <p15:guide id="1" pos="3840" userDrawn="1">
          <p15:clr>
            <a:srgbClr val="FBAE40"/>
          </p15:clr>
        </p15:guide>
        <p15:guide id="2" pos="360"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1_Five Conclusions">
    <p:bg>
      <p:bgPr>
        <a:solidFill>
          <a:srgbClr val="006BB1"/>
        </a:solidFill>
        <a:effectLst/>
      </p:bgPr>
    </p:bg>
    <p:spTree>
      <p:nvGrpSpPr>
        <p:cNvPr id="1" name=""/>
        <p:cNvGrpSpPr/>
        <p:nvPr/>
      </p:nvGrpSpPr>
      <p:grpSpPr>
        <a:xfrm>
          <a:off x="0" y="0"/>
          <a:ext cx="0" cy="0"/>
          <a:chOff x="0" y="0"/>
          <a:chExt cx="0" cy="0"/>
        </a:xfrm>
      </p:grpSpPr>
      <p:graphicFrame>
        <p:nvGraphicFramePr>
          <p:cNvPr id="12" name="Object 11" hidden="1"/>
          <p:cNvGraphicFramePr>
            <a:graphicFrameLocks noChangeAspect="1"/>
          </p:cNvGraphicFramePr>
          <p:nvPr userDrawn="1">
            <p:custDataLst>
              <p:tags r:id="rId2"/>
            </p:custDataLst>
            <p:extLst>
              <p:ext uri="{D42A27DB-BD31-4B8C-83A1-F6EECF244321}">
                <p14:modId xmlns:p14="http://schemas.microsoft.com/office/powerpoint/2010/main" val="1286767638"/>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416" imgH="416" progId="TCLayout.ActiveDocument.1">
                  <p:embed/>
                </p:oleObj>
              </mc:Choice>
              <mc:Fallback>
                <p:oleObj name="think-cell Slide" r:id="rId4" imgW="416" imgH="416" progId="TCLayout.ActiveDocument.1">
                  <p:embed/>
                  <p:pic>
                    <p:nvPicPr>
                      <p:cNvPr id="12" name="Object 11" hidden="1"/>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6" name="Slide Number Placeholder 5">
            <a:extLst>
              <a:ext uri="{FF2B5EF4-FFF2-40B4-BE49-F238E27FC236}">
                <a16:creationId xmlns:a16="http://schemas.microsoft.com/office/drawing/2014/main" id="{E64ED553-C422-4B9E-813D-458DFA7408C6}"/>
              </a:ext>
            </a:extLst>
          </p:cNvPr>
          <p:cNvSpPr>
            <a:spLocks noGrp="1"/>
          </p:cNvSpPr>
          <p:nvPr userDrawn="1">
            <p:ph type="sldNum" sz="quarter" idx="12"/>
          </p:nvPr>
        </p:nvSpPr>
        <p:spPr/>
        <p:txBody>
          <a:bodyPr/>
          <a:lstStyle>
            <a:lvl1pPr>
              <a:defRPr>
                <a:solidFill>
                  <a:schemeClr val="bg1"/>
                </a:solidFill>
              </a:defRPr>
            </a:lvl1pPr>
          </a:lstStyle>
          <a:p>
            <a:fld id="{DA69A137-6BDB-47B4-8B9B-30BE2E63C07B}" type="slidenum">
              <a:rPr lang="en-US" smtClean="0"/>
              <a:pPr/>
              <a:t>‹#›</a:t>
            </a:fld>
            <a:endParaRPr lang="en-US"/>
          </a:p>
        </p:txBody>
      </p:sp>
      <p:sp>
        <p:nvSpPr>
          <p:cNvPr id="41" name="TextBox 40">
            <a:extLst>
              <a:ext uri="{FF2B5EF4-FFF2-40B4-BE49-F238E27FC236}">
                <a16:creationId xmlns:a16="http://schemas.microsoft.com/office/drawing/2014/main" id="{DF464580-C703-4055-9037-B051F0FB28CB}"/>
              </a:ext>
            </a:extLst>
          </p:cNvPr>
          <p:cNvSpPr txBox="1"/>
          <p:nvPr userDrawn="1"/>
        </p:nvSpPr>
        <p:spPr>
          <a:xfrm>
            <a:off x="3457621" y="6652816"/>
            <a:ext cx="5276757" cy="31803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b="0" i="0" u="none" strike="noStrike" kern="1200" baseline="30000" dirty="0">
                <a:solidFill>
                  <a:schemeClr val="bg1"/>
                </a:solidFill>
                <a:latin typeface="Arial" panose="020B0604020202020204" pitchFamily="34" charset="0"/>
                <a:ea typeface="+mn-ea"/>
                <a:cs typeface="Arial" panose="020B0604020202020204" pitchFamily="34" charset="0"/>
              </a:rPr>
              <a:t>Poster presented at the 2021 ASH Annual Meeting, held on December 11-14, 2021, in Atlanta, GA</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100" b="0" i="0" u="none" strike="noStrike" kern="1200" baseline="30000" dirty="0">
              <a:solidFill>
                <a:schemeClr val="bg1"/>
              </a:solidFill>
              <a:latin typeface="Arial" panose="020B0604020202020204" pitchFamily="34" charset="0"/>
              <a:ea typeface="+mn-ea"/>
              <a:cs typeface="Arial" panose="020B0604020202020204" pitchFamily="34" charset="0"/>
            </a:endParaRPr>
          </a:p>
        </p:txBody>
      </p:sp>
      <p:sp>
        <p:nvSpPr>
          <p:cNvPr id="44" name="Footer Placeholder 4">
            <a:extLst>
              <a:ext uri="{FF2B5EF4-FFF2-40B4-BE49-F238E27FC236}">
                <a16:creationId xmlns:a16="http://schemas.microsoft.com/office/drawing/2014/main" id="{DFB58194-8D6C-4998-9F76-A7E48B7C6522}"/>
              </a:ext>
            </a:extLst>
          </p:cNvPr>
          <p:cNvSpPr>
            <a:spLocks noGrp="1"/>
          </p:cNvSpPr>
          <p:nvPr userDrawn="1">
            <p:ph type="ftr" sz="quarter" idx="3"/>
          </p:nvPr>
        </p:nvSpPr>
        <p:spPr>
          <a:xfrm>
            <a:off x="459507" y="6279132"/>
            <a:ext cx="10515599" cy="313604"/>
          </a:xfrm>
          <a:prstGeom prst="rect">
            <a:avLst/>
          </a:prstGeom>
        </p:spPr>
        <p:txBody>
          <a:bodyPr vert="horz" lIns="91440" tIns="45720" rIns="91440" bIns="45720" rtlCol="0" anchor="b"/>
          <a:lstStyle>
            <a:lvl1pPr algn="l">
              <a:defRPr sz="1000">
                <a:solidFill>
                  <a:schemeClr val="bg1"/>
                </a:solidFill>
                <a:latin typeface="Arial" panose="020B0604020202020204" pitchFamily="34" charset="0"/>
                <a:cs typeface="Arial" panose="020B0604020202020204" pitchFamily="34" charset="0"/>
              </a:defRPr>
            </a:lvl1pPr>
          </a:lstStyle>
          <a:p>
            <a:endParaRPr lang="en-US" dirty="0"/>
          </a:p>
        </p:txBody>
      </p:sp>
      <p:sp>
        <p:nvSpPr>
          <p:cNvPr id="17" name="Freeform 14"/>
          <p:cNvSpPr>
            <a:spLocks/>
          </p:cNvSpPr>
          <p:nvPr userDrawn="1"/>
        </p:nvSpPr>
        <p:spPr bwMode="auto">
          <a:xfrm>
            <a:off x="601663" y="2027238"/>
            <a:ext cx="4811713" cy="4194175"/>
          </a:xfrm>
          <a:custGeom>
            <a:avLst/>
            <a:gdLst>
              <a:gd name="T0" fmla="*/ 11 w 1514"/>
              <a:gd name="T1" fmla="*/ 1252 h 1318"/>
              <a:gd name="T2" fmla="*/ 86 w 1514"/>
              <a:gd name="T3" fmla="*/ 1301 h 1318"/>
              <a:gd name="T4" fmla="*/ 1446 w 1514"/>
              <a:gd name="T5" fmla="*/ 735 h 1318"/>
              <a:gd name="T6" fmla="*/ 1506 w 1514"/>
              <a:gd name="T7" fmla="*/ 625 h 1318"/>
              <a:gd name="T8" fmla="*/ 1466 w 1514"/>
              <a:gd name="T9" fmla="*/ 403 h 1318"/>
              <a:gd name="T10" fmla="*/ 1374 w 1514"/>
              <a:gd name="T11" fmla="*/ 306 h 1318"/>
              <a:gd name="T12" fmla="*/ 78 w 1514"/>
              <a:gd name="T13" fmla="*/ 10 h 1318"/>
              <a:gd name="T14" fmla="*/ 1 w 1514"/>
              <a:gd name="T15" fmla="*/ 72 h 1318"/>
              <a:gd name="T16" fmla="*/ 11 w 1514"/>
              <a:gd name="T17" fmla="*/ 1252 h 13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514" h="1318">
                <a:moveTo>
                  <a:pt x="11" y="1252"/>
                </a:moveTo>
                <a:cubicBezTo>
                  <a:pt x="12" y="1296"/>
                  <a:pt x="45" y="1318"/>
                  <a:pt x="86" y="1301"/>
                </a:cubicBezTo>
                <a:cubicBezTo>
                  <a:pt x="1446" y="735"/>
                  <a:pt x="1446" y="735"/>
                  <a:pt x="1446" y="735"/>
                </a:cubicBezTo>
                <a:cubicBezTo>
                  <a:pt x="1487" y="718"/>
                  <a:pt x="1514" y="669"/>
                  <a:pt x="1506" y="625"/>
                </a:cubicBezTo>
                <a:cubicBezTo>
                  <a:pt x="1466" y="403"/>
                  <a:pt x="1466" y="403"/>
                  <a:pt x="1466" y="403"/>
                </a:cubicBezTo>
                <a:cubicBezTo>
                  <a:pt x="1458" y="359"/>
                  <a:pt x="1417" y="316"/>
                  <a:pt x="1374" y="306"/>
                </a:cubicBezTo>
                <a:cubicBezTo>
                  <a:pt x="78" y="10"/>
                  <a:pt x="78" y="10"/>
                  <a:pt x="78" y="10"/>
                </a:cubicBezTo>
                <a:cubicBezTo>
                  <a:pt x="35" y="0"/>
                  <a:pt x="0" y="28"/>
                  <a:pt x="1" y="72"/>
                </a:cubicBezTo>
                <a:lnTo>
                  <a:pt x="11" y="1252"/>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Freeform 15"/>
          <p:cNvSpPr>
            <a:spLocks/>
          </p:cNvSpPr>
          <p:nvPr userDrawn="1"/>
        </p:nvSpPr>
        <p:spPr bwMode="auto">
          <a:xfrm>
            <a:off x="6319211" y="423863"/>
            <a:ext cx="5445751" cy="2809875"/>
          </a:xfrm>
          <a:custGeom>
            <a:avLst/>
            <a:gdLst>
              <a:gd name="T0" fmla="*/ 30 w 1756"/>
              <a:gd name="T1" fmla="*/ 850 h 883"/>
              <a:gd name="T2" fmla="*/ 0 w 1756"/>
              <a:gd name="T3" fmla="*/ 728 h 883"/>
              <a:gd name="T4" fmla="*/ 0 w 1756"/>
              <a:gd name="T5" fmla="*/ 80 h 883"/>
              <a:gd name="T6" fmla="*/ 80 w 1756"/>
              <a:gd name="T7" fmla="*/ 0 h 883"/>
              <a:gd name="T8" fmla="*/ 1676 w 1756"/>
              <a:gd name="T9" fmla="*/ 0 h 883"/>
              <a:gd name="T10" fmla="*/ 1755 w 1756"/>
              <a:gd name="T11" fmla="*/ 80 h 883"/>
              <a:gd name="T12" fmla="*/ 1753 w 1756"/>
              <a:gd name="T13" fmla="*/ 388 h 883"/>
              <a:gd name="T14" fmla="*/ 1674 w 1756"/>
              <a:gd name="T15" fmla="*/ 487 h 883"/>
              <a:gd name="T16" fmla="*/ 138 w 1756"/>
              <a:gd name="T17" fmla="*/ 873 h 883"/>
              <a:gd name="T18" fmla="*/ 30 w 1756"/>
              <a:gd name="T19" fmla="*/ 850 h 8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756" h="883">
                <a:moveTo>
                  <a:pt x="30" y="850"/>
                </a:moveTo>
                <a:cubicBezTo>
                  <a:pt x="14" y="827"/>
                  <a:pt x="0" y="772"/>
                  <a:pt x="0" y="728"/>
                </a:cubicBezTo>
                <a:cubicBezTo>
                  <a:pt x="0" y="80"/>
                  <a:pt x="0" y="80"/>
                  <a:pt x="0" y="80"/>
                </a:cubicBezTo>
                <a:cubicBezTo>
                  <a:pt x="0" y="36"/>
                  <a:pt x="36" y="0"/>
                  <a:pt x="80" y="0"/>
                </a:cubicBezTo>
                <a:cubicBezTo>
                  <a:pt x="1676" y="0"/>
                  <a:pt x="1676" y="0"/>
                  <a:pt x="1676" y="0"/>
                </a:cubicBezTo>
                <a:cubicBezTo>
                  <a:pt x="1720" y="0"/>
                  <a:pt x="1756" y="36"/>
                  <a:pt x="1755" y="80"/>
                </a:cubicBezTo>
                <a:cubicBezTo>
                  <a:pt x="1753" y="388"/>
                  <a:pt x="1753" y="388"/>
                  <a:pt x="1753" y="388"/>
                </a:cubicBezTo>
                <a:cubicBezTo>
                  <a:pt x="1752" y="432"/>
                  <a:pt x="1717" y="477"/>
                  <a:pt x="1674" y="487"/>
                </a:cubicBezTo>
                <a:cubicBezTo>
                  <a:pt x="138" y="873"/>
                  <a:pt x="138" y="873"/>
                  <a:pt x="138" y="873"/>
                </a:cubicBezTo>
                <a:cubicBezTo>
                  <a:pt x="95" y="883"/>
                  <a:pt x="47" y="873"/>
                  <a:pt x="30" y="850"/>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19" name="Freeform 16"/>
          <p:cNvSpPr>
            <a:spLocks/>
          </p:cNvSpPr>
          <p:nvPr userDrawn="1"/>
        </p:nvSpPr>
        <p:spPr bwMode="auto">
          <a:xfrm>
            <a:off x="6953251" y="2027238"/>
            <a:ext cx="4811713" cy="4194175"/>
          </a:xfrm>
          <a:custGeom>
            <a:avLst/>
            <a:gdLst>
              <a:gd name="T0" fmla="*/ 1503 w 1514"/>
              <a:gd name="T1" fmla="*/ 1252 h 1318"/>
              <a:gd name="T2" fmla="*/ 1428 w 1514"/>
              <a:gd name="T3" fmla="*/ 1301 h 1318"/>
              <a:gd name="T4" fmla="*/ 68 w 1514"/>
              <a:gd name="T5" fmla="*/ 735 h 1318"/>
              <a:gd name="T6" fmla="*/ 8 w 1514"/>
              <a:gd name="T7" fmla="*/ 625 h 1318"/>
              <a:gd name="T8" fmla="*/ 48 w 1514"/>
              <a:gd name="T9" fmla="*/ 403 h 1318"/>
              <a:gd name="T10" fmla="*/ 140 w 1514"/>
              <a:gd name="T11" fmla="*/ 306 h 1318"/>
              <a:gd name="T12" fmla="*/ 1436 w 1514"/>
              <a:gd name="T13" fmla="*/ 10 h 1318"/>
              <a:gd name="T14" fmla="*/ 1513 w 1514"/>
              <a:gd name="T15" fmla="*/ 72 h 1318"/>
              <a:gd name="T16" fmla="*/ 1503 w 1514"/>
              <a:gd name="T17" fmla="*/ 1252 h 13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514" h="1318">
                <a:moveTo>
                  <a:pt x="1503" y="1252"/>
                </a:moveTo>
                <a:cubicBezTo>
                  <a:pt x="1502" y="1296"/>
                  <a:pt x="1469" y="1318"/>
                  <a:pt x="1428" y="1301"/>
                </a:cubicBezTo>
                <a:cubicBezTo>
                  <a:pt x="68" y="735"/>
                  <a:pt x="68" y="735"/>
                  <a:pt x="68" y="735"/>
                </a:cubicBezTo>
                <a:cubicBezTo>
                  <a:pt x="27" y="718"/>
                  <a:pt x="0" y="669"/>
                  <a:pt x="8" y="625"/>
                </a:cubicBezTo>
                <a:cubicBezTo>
                  <a:pt x="48" y="403"/>
                  <a:pt x="48" y="403"/>
                  <a:pt x="48" y="403"/>
                </a:cubicBezTo>
                <a:cubicBezTo>
                  <a:pt x="56" y="359"/>
                  <a:pt x="97" y="316"/>
                  <a:pt x="140" y="306"/>
                </a:cubicBezTo>
                <a:cubicBezTo>
                  <a:pt x="1436" y="10"/>
                  <a:pt x="1436" y="10"/>
                  <a:pt x="1436" y="10"/>
                </a:cubicBezTo>
                <a:cubicBezTo>
                  <a:pt x="1479" y="0"/>
                  <a:pt x="1514" y="28"/>
                  <a:pt x="1513" y="72"/>
                </a:cubicBezTo>
                <a:lnTo>
                  <a:pt x="1503" y="1252"/>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20" name="Freeform 17"/>
          <p:cNvSpPr>
            <a:spLocks/>
          </p:cNvSpPr>
          <p:nvPr userDrawn="1"/>
        </p:nvSpPr>
        <p:spPr bwMode="auto">
          <a:xfrm>
            <a:off x="744538" y="4343401"/>
            <a:ext cx="10826750" cy="1922463"/>
          </a:xfrm>
          <a:custGeom>
            <a:avLst/>
            <a:gdLst>
              <a:gd name="T0" fmla="*/ 47 w 3406"/>
              <a:gd name="T1" fmla="*/ 604 h 604"/>
              <a:gd name="T2" fmla="*/ 41 w 3406"/>
              <a:gd name="T3" fmla="*/ 573 h 604"/>
              <a:gd name="T4" fmla="*/ 1357 w 3406"/>
              <a:gd name="T5" fmla="*/ 31 h 604"/>
              <a:gd name="T6" fmla="*/ 1511 w 3406"/>
              <a:gd name="T7" fmla="*/ 0 h 604"/>
              <a:gd name="T8" fmla="*/ 1931 w 3406"/>
              <a:gd name="T9" fmla="*/ 0 h 604"/>
              <a:gd name="T10" fmla="*/ 2085 w 3406"/>
              <a:gd name="T11" fmla="*/ 31 h 604"/>
              <a:gd name="T12" fmla="*/ 3365 w 3406"/>
              <a:gd name="T13" fmla="*/ 569 h 604"/>
              <a:gd name="T14" fmla="*/ 3359 w 3406"/>
              <a:gd name="T15" fmla="*/ 600 h 604"/>
              <a:gd name="T16" fmla="*/ 47 w 3406"/>
              <a:gd name="T17" fmla="*/ 604 h 6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406" h="604">
                <a:moveTo>
                  <a:pt x="47" y="604"/>
                </a:moveTo>
                <a:cubicBezTo>
                  <a:pt x="3" y="604"/>
                  <a:pt x="0" y="590"/>
                  <a:pt x="41" y="573"/>
                </a:cubicBezTo>
                <a:cubicBezTo>
                  <a:pt x="1357" y="31"/>
                  <a:pt x="1357" y="31"/>
                  <a:pt x="1357" y="31"/>
                </a:cubicBezTo>
                <a:cubicBezTo>
                  <a:pt x="1398" y="14"/>
                  <a:pt x="1467" y="0"/>
                  <a:pt x="1511" y="0"/>
                </a:cubicBezTo>
                <a:cubicBezTo>
                  <a:pt x="1931" y="0"/>
                  <a:pt x="1931" y="0"/>
                  <a:pt x="1931" y="0"/>
                </a:cubicBezTo>
                <a:cubicBezTo>
                  <a:pt x="1975" y="0"/>
                  <a:pt x="2044" y="14"/>
                  <a:pt x="2085" y="31"/>
                </a:cubicBezTo>
                <a:cubicBezTo>
                  <a:pt x="3365" y="569"/>
                  <a:pt x="3365" y="569"/>
                  <a:pt x="3365" y="569"/>
                </a:cubicBezTo>
                <a:cubicBezTo>
                  <a:pt x="3406" y="586"/>
                  <a:pt x="3403" y="600"/>
                  <a:pt x="3359" y="600"/>
                </a:cubicBezTo>
                <a:lnTo>
                  <a:pt x="47" y="604"/>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67" name="Freeform 13"/>
          <p:cNvSpPr>
            <a:spLocks/>
          </p:cNvSpPr>
          <p:nvPr userDrawn="1"/>
        </p:nvSpPr>
        <p:spPr bwMode="auto">
          <a:xfrm>
            <a:off x="601663" y="423863"/>
            <a:ext cx="5565976" cy="2809875"/>
          </a:xfrm>
          <a:custGeom>
            <a:avLst/>
            <a:gdLst>
              <a:gd name="T0" fmla="*/ 1726 w 1756"/>
              <a:gd name="T1" fmla="*/ 850 h 883"/>
              <a:gd name="T2" fmla="*/ 1756 w 1756"/>
              <a:gd name="T3" fmla="*/ 728 h 883"/>
              <a:gd name="T4" fmla="*/ 1756 w 1756"/>
              <a:gd name="T5" fmla="*/ 80 h 883"/>
              <a:gd name="T6" fmla="*/ 1676 w 1756"/>
              <a:gd name="T7" fmla="*/ 0 h 883"/>
              <a:gd name="T8" fmla="*/ 80 w 1756"/>
              <a:gd name="T9" fmla="*/ 0 h 883"/>
              <a:gd name="T10" fmla="*/ 1 w 1756"/>
              <a:gd name="T11" fmla="*/ 80 h 883"/>
              <a:gd name="T12" fmla="*/ 3 w 1756"/>
              <a:gd name="T13" fmla="*/ 388 h 883"/>
              <a:gd name="T14" fmla="*/ 82 w 1756"/>
              <a:gd name="T15" fmla="*/ 487 h 883"/>
              <a:gd name="T16" fmla="*/ 1618 w 1756"/>
              <a:gd name="T17" fmla="*/ 873 h 883"/>
              <a:gd name="T18" fmla="*/ 1726 w 1756"/>
              <a:gd name="T19" fmla="*/ 850 h 8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756" h="883">
                <a:moveTo>
                  <a:pt x="1726" y="850"/>
                </a:moveTo>
                <a:cubicBezTo>
                  <a:pt x="1743" y="827"/>
                  <a:pt x="1756" y="772"/>
                  <a:pt x="1756" y="728"/>
                </a:cubicBezTo>
                <a:cubicBezTo>
                  <a:pt x="1756" y="80"/>
                  <a:pt x="1756" y="80"/>
                  <a:pt x="1756" y="80"/>
                </a:cubicBezTo>
                <a:cubicBezTo>
                  <a:pt x="1756" y="36"/>
                  <a:pt x="1720" y="0"/>
                  <a:pt x="1676" y="0"/>
                </a:cubicBezTo>
                <a:cubicBezTo>
                  <a:pt x="80" y="0"/>
                  <a:pt x="80" y="0"/>
                  <a:pt x="80" y="0"/>
                </a:cubicBezTo>
                <a:cubicBezTo>
                  <a:pt x="36" y="0"/>
                  <a:pt x="0" y="36"/>
                  <a:pt x="1" y="80"/>
                </a:cubicBezTo>
                <a:cubicBezTo>
                  <a:pt x="3" y="388"/>
                  <a:pt x="3" y="388"/>
                  <a:pt x="3" y="388"/>
                </a:cubicBezTo>
                <a:cubicBezTo>
                  <a:pt x="4" y="432"/>
                  <a:pt x="39" y="477"/>
                  <a:pt x="82" y="487"/>
                </a:cubicBezTo>
                <a:cubicBezTo>
                  <a:pt x="1618" y="873"/>
                  <a:pt x="1618" y="873"/>
                  <a:pt x="1618" y="873"/>
                </a:cubicBezTo>
                <a:cubicBezTo>
                  <a:pt x="1661" y="883"/>
                  <a:pt x="1710" y="873"/>
                  <a:pt x="1726" y="850"/>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48" name="Text Placeholder 47">
            <a:extLst>
              <a:ext uri="{FF2B5EF4-FFF2-40B4-BE49-F238E27FC236}">
                <a16:creationId xmlns:a16="http://schemas.microsoft.com/office/drawing/2014/main" id="{4127AE8F-B44F-4724-BB5B-452764DFBF20}"/>
              </a:ext>
            </a:extLst>
          </p:cNvPr>
          <p:cNvSpPr>
            <a:spLocks noGrp="1"/>
          </p:cNvSpPr>
          <p:nvPr userDrawn="1">
            <p:ph type="body" sz="quarter" idx="13"/>
          </p:nvPr>
        </p:nvSpPr>
        <p:spPr>
          <a:xfrm>
            <a:off x="925276" y="467628"/>
            <a:ext cx="3306889" cy="1455377"/>
          </a:xfrm>
        </p:spPr>
        <p:txBody>
          <a:bodyPr anchor="ctr">
            <a:noAutofit/>
          </a:bodyPr>
          <a:lstStyle>
            <a:lvl1pPr marL="0" indent="0" algn="l">
              <a:buFontTx/>
              <a:buNone/>
              <a:defRPr sz="1100"/>
            </a:lvl1pPr>
            <a:lvl2pPr marL="457200" indent="0" algn="ctr">
              <a:buFontTx/>
              <a:buNone/>
              <a:defRPr sz="1600"/>
            </a:lvl2pPr>
            <a:lvl3pPr marL="914400" indent="0" algn="ctr">
              <a:buFontTx/>
              <a:buNone/>
              <a:defRPr sz="1600"/>
            </a:lvl3pPr>
            <a:lvl4pPr marL="1371600" indent="0" algn="ctr">
              <a:buFontTx/>
              <a:buNone/>
              <a:defRPr sz="1600"/>
            </a:lvl4pPr>
            <a:lvl5pPr marL="1828800" indent="0" algn="ctr">
              <a:buFontTx/>
              <a:buNone/>
              <a:defRPr sz="1600"/>
            </a:lvl5pPr>
          </a:lstStyle>
          <a:p>
            <a:pPr lvl="0"/>
            <a:r>
              <a:rPr lang="en-US" dirty="0"/>
              <a:t>Click to edit Master text styles</a:t>
            </a:r>
          </a:p>
        </p:txBody>
      </p:sp>
      <p:sp>
        <p:nvSpPr>
          <p:cNvPr id="49" name="Text Placeholder 47">
            <a:extLst>
              <a:ext uri="{FF2B5EF4-FFF2-40B4-BE49-F238E27FC236}">
                <a16:creationId xmlns:a16="http://schemas.microsoft.com/office/drawing/2014/main" id="{BA8DCEBF-A405-44C7-92F0-885D34291C08}"/>
              </a:ext>
            </a:extLst>
          </p:cNvPr>
          <p:cNvSpPr>
            <a:spLocks noGrp="1"/>
          </p:cNvSpPr>
          <p:nvPr userDrawn="1">
            <p:ph type="body" sz="quarter" idx="14"/>
          </p:nvPr>
        </p:nvSpPr>
        <p:spPr>
          <a:xfrm>
            <a:off x="8094959" y="474380"/>
            <a:ext cx="3075419" cy="1386221"/>
          </a:xfrm>
        </p:spPr>
        <p:txBody>
          <a:bodyPr anchor="ctr">
            <a:noAutofit/>
          </a:bodyPr>
          <a:lstStyle>
            <a:lvl1pPr marL="0" indent="0" algn="r">
              <a:buFontTx/>
              <a:buNone/>
              <a:defRPr sz="1100"/>
            </a:lvl1pPr>
            <a:lvl2pPr marL="457200" indent="0" algn="ctr">
              <a:buFontTx/>
              <a:buNone/>
              <a:defRPr sz="1600"/>
            </a:lvl2pPr>
            <a:lvl3pPr marL="914400" indent="0" algn="ctr">
              <a:buFontTx/>
              <a:buNone/>
              <a:defRPr sz="1600"/>
            </a:lvl3pPr>
            <a:lvl4pPr marL="1371600" indent="0" algn="ctr">
              <a:buFontTx/>
              <a:buNone/>
              <a:defRPr sz="1600"/>
            </a:lvl4pPr>
            <a:lvl5pPr marL="1828800" indent="0" algn="ctr">
              <a:buFontTx/>
              <a:buNone/>
              <a:defRPr sz="1600"/>
            </a:lvl5pPr>
          </a:lstStyle>
          <a:p>
            <a:pPr lvl="0"/>
            <a:r>
              <a:rPr lang="en-US" dirty="0"/>
              <a:t>Click to edit Master text styles</a:t>
            </a:r>
          </a:p>
        </p:txBody>
      </p:sp>
      <p:sp>
        <p:nvSpPr>
          <p:cNvPr id="51" name="Text Placeholder 47">
            <a:extLst>
              <a:ext uri="{FF2B5EF4-FFF2-40B4-BE49-F238E27FC236}">
                <a16:creationId xmlns:a16="http://schemas.microsoft.com/office/drawing/2014/main" id="{91F324D8-41B6-4920-BB21-84DADB37590F}"/>
              </a:ext>
            </a:extLst>
          </p:cNvPr>
          <p:cNvSpPr>
            <a:spLocks noGrp="1"/>
          </p:cNvSpPr>
          <p:nvPr userDrawn="1">
            <p:ph type="body" sz="quarter" idx="16"/>
          </p:nvPr>
        </p:nvSpPr>
        <p:spPr>
          <a:xfrm>
            <a:off x="911981" y="2863087"/>
            <a:ext cx="2726530" cy="1844101"/>
          </a:xfrm>
        </p:spPr>
        <p:txBody>
          <a:bodyPr anchor="ctr">
            <a:noAutofit/>
          </a:bodyPr>
          <a:lstStyle>
            <a:lvl1pPr marL="0" indent="0" algn="l">
              <a:buFontTx/>
              <a:buNone/>
              <a:defRPr sz="1100"/>
            </a:lvl1pPr>
            <a:lvl2pPr marL="457200" indent="0" algn="ctr">
              <a:buFontTx/>
              <a:buNone/>
              <a:defRPr sz="1600"/>
            </a:lvl2pPr>
            <a:lvl3pPr marL="914400" indent="0" algn="ctr">
              <a:buFontTx/>
              <a:buNone/>
              <a:defRPr sz="1600"/>
            </a:lvl3pPr>
            <a:lvl4pPr marL="1371600" indent="0" algn="ctr">
              <a:buFontTx/>
              <a:buNone/>
              <a:defRPr sz="1600"/>
            </a:lvl4pPr>
            <a:lvl5pPr marL="1828800" indent="0" algn="ctr">
              <a:buFontTx/>
              <a:buNone/>
              <a:defRPr sz="1600"/>
            </a:lvl5pPr>
          </a:lstStyle>
          <a:p>
            <a:pPr lvl="0"/>
            <a:r>
              <a:rPr lang="en-US" dirty="0"/>
              <a:t>Click to edit Master text styles</a:t>
            </a:r>
          </a:p>
        </p:txBody>
      </p:sp>
      <p:sp>
        <p:nvSpPr>
          <p:cNvPr id="50" name="Text Placeholder 47">
            <a:extLst>
              <a:ext uri="{FF2B5EF4-FFF2-40B4-BE49-F238E27FC236}">
                <a16:creationId xmlns:a16="http://schemas.microsoft.com/office/drawing/2014/main" id="{60FB55BE-42EE-4153-B0D1-088B7D34509B}"/>
              </a:ext>
            </a:extLst>
          </p:cNvPr>
          <p:cNvSpPr>
            <a:spLocks noGrp="1"/>
          </p:cNvSpPr>
          <p:nvPr userDrawn="1">
            <p:ph type="body" sz="quarter" idx="15"/>
          </p:nvPr>
        </p:nvSpPr>
        <p:spPr>
          <a:xfrm>
            <a:off x="8384894" y="2845505"/>
            <a:ext cx="2785484" cy="1844101"/>
          </a:xfrm>
        </p:spPr>
        <p:txBody>
          <a:bodyPr anchor="ctr">
            <a:noAutofit/>
          </a:bodyPr>
          <a:lstStyle>
            <a:lvl1pPr marL="0" indent="0" algn="r">
              <a:buFontTx/>
              <a:buNone/>
              <a:defRPr sz="1100"/>
            </a:lvl1pPr>
            <a:lvl2pPr marL="457200" indent="0" algn="ctr">
              <a:buFontTx/>
              <a:buNone/>
              <a:defRPr sz="1600"/>
            </a:lvl2pPr>
            <a:lvl3pPr marL="914400" indent="0" algn="ctr">
              <a:buFontTx/>
              <a:buNone/>
              <a:defRPr sz="1600"/>
            </a:lvl3pPr>
            <a:lvl4pPr marL="1371600" indent="0" algn="ctr">
              <a:buFontTx/>
              <a:buNone/>
              <a:defRPr sz="1600"/>
            </a:lvl4pPr>
            <a:lvl5pPr marL="1828800" indent="0" algn="ctr">
              <a:buFontTx/>
              <a:buNone/>
              <a:defRPr sz="1600"/>
            </a:lvl5pPr>
          </a:lstStyle>
          <a:p>
            <a:pPr lvl="0"/>
            <a:r>
              <a:rPr lang="en-US" dirty="0"/>
              <a:t>Click to edit Master text styles</a:t>
            </a:r>
          </a:p>
        </p:txBody>
      </p:sp>
      <p:grpSp>
        <p:nvGrpSpPr>
          <p:cNvPr id="52" name="Group 51">
            <a:extLst>
              <a:ext uri="{FF2B5EF4-FFF2-40B4-BE49-F238E27FC236}">
                <a16:creationId xmlns:a16="http://schemas.microsoft.com/office/drawing/2014/main" id="{D28F3C4F-B835-48F3-A80A-3D8DC926FB85}"/>
              </a:ext>
            </a:extLst>
          </p:cNvPr>
          <p:cNvGrpSpPr/>
          <p:nvPr userDrawn="1"/>
        </p:nvGrpSpPr>
        <p:grpSpPr>
          <a:xfrm>
            <a:off x="3843956" y="1069324"/>
            <a:ext cx="4556832" cy="4556832"/>
            <a:chOff x="3517520" y="785268"/>
            <a:chExt cx="5124943" cy="5124943"/>
          </a:xfrm>
        </p:grpSpPr>
        <p:grpSp>
          <p:nvGrpSpPr>
            <p:cNvPr id="54" name="Group 53">
              <a:extLst>
                <a:ext uri="{FF2B5EF4-FFF2-40B4-BE49-F238E27FC236}">
                  <a16:creationId xmlns:a16="http://schemas.microsoft.com/office/drawing/2014/main" id="{F6AFF5BE-9EED-41C7-8A4F-8C7A4465FD79}"/>
                </a:ext>
              </a:extLst>
            </p:cNvPr>
            <p:cNvGrpSpPr/>
            <p:nvPr userDrawn="1"/>
          </p:nvGrpSpPr>
          <p:grpSpPr>
            <a:xfrm>
              <a:off x="3996209" y="1395675"/>
              <a:ext cx="4217284" cy="4037238"/>
              <a:chOff x="3615315" y="1171922"/>
              <a:chExt cx="4217284" cy="4037238"/>
            </a:xfrm>
          </p:grpSpPr>
          <p:sp>
            <p:nvSpPr>
              <p:cNvPr id="56" name="Freeform: Shape 171">
                <a:extLst>
                  <a:ext uri="{FF2B5EF4-FFF2-40B4-BE49-F238E27FC236}">
                    <a16:creationId xmlns:a16="http://schemas.microsoft.com/office/drawing/2014/main" id="{16D68505-5232-41A4-9D70-56C03ABB0C03}"/>
                  </a:ext>
                </a:extLst>
              </p:cNvPr>
              <p:cNvSpPr/>
              <p:nvPr userDrawn="1"/>
            </p:nvSpPr>
            <p:spPr>
              <a:xfrm rot="2645341">
                <a:off x="5256868" y="1246259"/>
                <a:ext cx="2575731" cy="2126256"/>
              </a:xfrm>
              <a:custGeom>
                <a:avLst/>
                <a:gdLst>
                  <a:gd name="connsiteX0" fmla="*/ 87637 w 2575731"/>
                  <a:gd name="connsiteY0" fmla="*/ 505953 h 2126256"/>
                  <a:gd name="connsiteX1" fmla="*/ 1440580 w 2575731"/>
                  <a:gd name="connsiteY1" fmla="*/ 352 h 2126256"/>
                  <a:gd name="connsiteX2" fmla="*/ 2397267 w 2575731"/>
                  <a:gd name="connsiteY2" fmla="*/ 194952 h 2126256"/>
                  <a:gd name="connsiteX3" fmla="*/ 2575731 w 2575731"/>
                  <a:gd name="connsiteY3" fmla="*/ 289580 h 2126256"/>
                  <a:gd name="connsiteX4" fmla="*/ 2271122 w 2575731"/>
                  <a:gd name="connsiteY4" fmla="*/ 873443 h 2126256"/>
                  <a:gd name="connsiteX5" fmla="*/ 2197856 w 2575731"/>
                  <a:gd name="connsiteY5" fmla="*/ 836146 h 2126256"/>
                  <a:gd name="connsiteX6" fmla="*/ 1594836 w 2575731"/>
                  <a:gd name="connsiteY6" fmla="*/ 2126256 h 2126256"/>
                  <a:gd name="connsiteX7" fmla="*/ 533207 w 2575731"/>
                  <a:gd name="connsiteY7" fmla="*/ 976752 h 2126256"/>
                  <a:gd name="connsiteX8" fmla="*/ 498167 w 2575731"/>
                  <a:gd name="connsiteY8" fmla="*/ 1003464 h 2126256"/>
                  <a:gd name="connsiteX9" fmla="*/ 422388 w 2575731"/>
                  <a:gd name="connsiteY9" fmla="*/ 1077624 h 2126256"/>
                  <a:gd name="connsiteX10" fmla="*/ 0 w 2575731"/>
                  <a:gd name="connsiteY10" fmla="*/ 597535 h 21262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575731" h="2126256">
                    <a:moveTo>
                      <a:pt x="87637" y="505953"/>
                    </a:moveTo>
                    <a:cubicBezTo>
                      <a:pt x="427674" y="197060"/>
                      <a:pt x="915173" y="9534"/>
                      <a:pt x="1440580" y="352"/>
                    </a:cubicBezTo>
                    <a:cubicBezTo>
                      <a:pt x="1781368" y="-5603"/>
                      <a:pt x="2110618" y="63994"/>
                      <a:pt x="2397267" y="194952"/>
                    </a:cubicBezTo>
                    <a:lnTo>
                      <a:pt x="2575731" y="289580"/>
                    </a:lnTo>
                    <a:lnTo>
                      <a:pt x="2271122" y="873443"/>
                    </a:lnTo>
                    <a:lnTo>
                      <a:pt x="2197856" y="836146"/>
                    </a:lnTo>
                    <a:lnTo>
                      <a:pt x="1594836" y="2126256"/>
                    </a:lnTo>
                    <a:lnTo>
                      <a:pt x="533207" y="976752"/>
                    </a:lnTo>
                    <a:lnTo>
                      <a:pt x="498167" y="1003464"/>
                    </a:lnTo>
                    <a:lnTo>
                      <a:pt x="422388" y="1077624"/>
                    </a:lnTo>
                    <a:lnTo>
                      <a:pt x="0" y="597535"/>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57" name="Freeform: Shape 170">
                <a:extLst>
                  <a:ext uri="{FF2B5EF4-FFF2-40B4-BE49-F238E27FC236}">
                    <a16:creationId xmlns:a16="http://schemas.microsoft.com/office/drawing/2014/main" id="{69B835EC-6C2B-4D56-B936-34CEFFE8FC16}"/>
                  </a:ext>
                </a:extLst>
              </p:cNvPr>
              <p:cNvSpPr/>
              <p:nvPr userDrawn="1"/>
            </p:nvSpPr>
            <p:spPr>
              <a:xfrm rot="18954659" flipH="1">
                <a:off x="4050218" y="1171922"/>
                <a:ext cx="2532176" cy="2344236"/>
              </a:xfrm>
              <a:custGeom>
                <a:avLst/>
                <a:gdLst>
                  <a:gd name="connsiteX0" fmla="*/ 0 w 2532176"/>
                  <a:gd name="connsiteY0" fmla="*/ 577215 h 2344236"/>
                  <a:gd name="connsiteX1" fmla="*/ 422678 w 2532176"/>
                  <a:gd name="connsiteY1" fmla="*/ 955774 h 2344236"/>
                  <a:gd name="connsiteX2" fmla="*/ 457588 w 2532176"/>
                  <a:gd name="connsiteY2" fmla="*/ 989612 h 2344236"/>
                  <a:gd name="connsiteX3" fmla="*/ 485394 w 2532176"/>
                  <a:gd name="connsiteY3" fmla="*/ 970487 h 2344236"/>
                  <a:gd name="connsiteX4" fmla="*/ 1459228 w 2532176"/>
                  <a:gd name="connsiteY4" fmla="*/ 2344236 h 2344236"/>
                  <a:gd name="connsiteX5" fmla="*/ 2180460 w 2532176"/>
                  <a:gd name="connsiteY5" fmla="*/ 754222 h 2344236"/>
                  <a:gd name="connsiteX6" fmla="*/ 2243561 w 2532176"/>
                  <a:gd name="connsiteY6" fmla="*/ 784679 h 2344236"/>
                  <a:gd name="connsiteX7" fmla="*/ 2532176 w 2532176"/>
                  <a:gd name="connsiteY7" fmla="*/ 260152 h 2344236"/>
                  <a:gd name="connsiteX8" fmla="*/ 2363082 w 2532176"/>
                  <a:gd name="connsiteY8" fmla="*/ 175140 h 2344236"/>
                  <a:gd name="connsiteX9" fmla="*/ 1456627 w 2532176"/>
                  <a:gd name="connsiteY9" fmla="*/ 316 h 2344236"/>
                  <a:gd name="connsiteX10" fmla="*/ 174721 w 2532176"/>
                  <a:gd name="connsiteY10" fmla="*/ 454535 h 2344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532176" h="2344236">
                    <a:moveTo>
                      <a:pt x="0" y="577215"/>
                    </a:moveTo>
                    <a:lnTo>
                      <a:pt x="422678" y="955774"/>
                    </a:lnTo>
                    <a:lnTo>
                      <a:pt x="457588" y="989612"/>
                    </a:lnTo>
                    <a:lnTo>
                      <a:pt x="485394" y="970487"/>
                    </a:lnTo>
                    <a:lnTo>
                      <a:pt x="1459228" y="2344236"/>
                    </a:lnTo>
                    <a:lnTo>
                      <a:pt x="2180460" y="754222"/>
                    </a:lnTo>
                    <a:lnTo>
                      <a:pt x="2243561" y="784679"/>
                    </a:lnTo>
                    <a:lnTo>
                      <a:pt x="2532176" y="260152"/>
                    </a:lnTo>
                    <a:lnTo>
                      <a:pt x="2363082" y="175140"/>
                    </a:lnTo>
                    <a:cubicBezTo>
                      <a:pt x="2091484" y="57491"/>
                      <a:pt x="1779522" y="-5033"/>
                      <a:pt x="1456627" y="316"/>
                    </a:cubicBezTo>
                    <a:cubicBezTo>
                      <a:pt x="958806" y="8565"/>
                      <a:pt x="496905" y="177033"/>
                      <a:pt x="174721" y="454535"/>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58" name="Freeform: Shape 167">
                <a:extLst>
                  <a:ext uri="{FF2B5EF4-FFF2-40B4-BE49-F238E27FC236}">
                    <a16:creationId xmlns:a16="http://schemas.microsoft.com/office/drawing/2014/main" id="{2F5D0C5C-BE59-48CE-BE94-F490AF40C6AE}"/>
                  </a:ext>
                </a:extLst>
              </p:cNvPr>
              <p:cNvSpPr/>
              <p:nvPr userDrawn="1"/>
            </p:nvSpPr>
            <p:spPr>
              <a:xfrm rot="16670131">
                <a:off x="5631796" y="2298274"/>
                <a:ext cx="2045184" cy="2178941"/>
              </a:xfrm>
              <a:custGeom>
                <a:avLst/>
                <a:gdLst>
                  <a:gd name="connsiteX0" fmla="*/ 2045184 w 2045184"/>
                  <a:gd name="connsiteY0" fmla="*/ 1955064 h 2178941"/>
                  <a:gd name="connsiteX1" fmla="*/ 1884311 w 2045184"/>
                  <a:gd name="connsiteY1" fmla="*/ 2031449 h 2178941"/>
                  <a:gd name="connsiteX2" fmla="*/ 1027509 w 2045184"/>
                  <a:gd name="connsiteY2" fmla="*/ 2177392 h 2178941"/>
                  <a:gd name="connsiteX3" fmla="*/ 76657 w 2045184"/>
                  <a:gd name="connsiteY3" fmla="*/ 1906333 h 2178941"/>
                  <a:gd name="connsiteX4" fmla="*/ 55286 w 2045184"/>
                  <a:gd name="connsiteY4" fmla="*/ 1890698 h 2178941"/>
                  <a:gd name="connsiteX5" fmla="*/ 84615 w 2045184"/>
                  <a:gd name="connsiteY5" fmla="*/ 1750474 h 2178941"/>
                  <a:gd name="connsiteX6" fmla="*/ 0 w 2045184"/>
                  <a:gd name="connsiteY6" fmla="*/ 1750474 h 2178941"/>
                  <a:gd name="connsiteX7" fmla="*/ 160963 w 2045184"/>
                  <a:gd name="connsiteY7" fmla="*/ 1385448 h 2178941"/>
                  <a:gd name="connsiteX8" fmla="*/ 180739 w 2045184"/>
                  <a:gd name="connsiteY8" fmla="*/ 1290902 h 2178941"/>
                  <a:gd name="connsiteX9" fmla="*/ 196114 w 2045184"/>
                  <a:gd name="connsiteY9" fmla="*/ 1305736 h 2178941"/>
                  <a:gd name="connsiteX10" fmla="*/ 771896 w 2045184"/>
                  <a:gd name="connsiteY10" fmla="*/ 0 h 2178941"/>
                  <a:gd name="connsiteX11" fmla="*/ 1705008 w 2045184"/>
                  <a:gd name="connsiteY11" fmla="*/ 1493126 h 2178941"/>
                  <a:gd name="connsiteX12" fmla="*/ 1783907 w 2045184"/>
                  <a:gd name="connsiteY12" fmla="*/ 1457212 h 21789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045184" h="2178941">
                    <a:moveTo>
                      <a:pt x="2045184" y="1955064"/>
                    </a:moveTo>
                    <a:lnTo>
                      <a:pt x="1884311" y="2031449"/>
                    </a:lnTo>
                    <a:cubicBezTo>
                      <a:pt x="1626293" y="2136410"/>
                      <a:pt x="1331374" y="2188849"/>
                      <a:pt x="1027509" y="2177392"/>
                    </a:cubicBezTo>
                    <a:cubicBezTo>
                      <a:pt x="676149" y="2164145"/>
                      <a:pt x="345601" y="2066747"/>
                      <a:pt x="76657" y="1906333"/>
                    </a:cubicBezTo>
                    <a:lnTo>
                      <a:pt x="55286" y="1890698"/>
                    </a:lnTo>
                    <a:lnTo>
                      <a:pt x="84615" y="1750474"/>
                    </a:lnTo>
                    <a:lnTo>
                      <a:pt x="0" y="1750474"/>
                    </a:lnTo>
                    <a:lnTo>
                      <a:pt x="160963" y="1385448"/>
                    </a:lnTo>
                    <a:lnTo>
                      <a:pt x="180739" y="1290902"/>
                    </a:lnTo>
                    <a:lnTo>
                      <a:pt x="196114" y="1305736"/>
                    </a:lnTo>
                    <a:lnTo>
                      <a:pt x="771896" y="0"/>
                    </a:lnTo>
                    <a:lnTo>
                      <a:pt x="1705008" y="1493126"/>
                    </a:lnTo>
                    <a:lnTo>
                      <a:pt x="1783907" y="1457212"/>
                    </a:lnTo>
                    <a:close/>
                  </a:path>
                </a:pathLst>
              </a:cu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Shape 166">
                <a:extLst>
                  <a:ext uri="{FF2B5EF4-FFF2-40B4-BE49-F238E27FC236}">
                    <a16:creationId xmlns:a16="http://schemas.microsoft.com/office/drawing/2014/main" id="{4F41DEB5-2513-4AB1-B73F-E1DB1932B33D}"/>
                  </a:ext>
                </a:extLst>
              </p:cNvPr>
              <p:cNvSpPr/>
              <p:nvPr userDrawn="1"/>
            </p:nvSpPr>
            <p:spPr>
              <a:xfrm>
                <a:off x="4055539" y="2826897"/>
                <a:ext cx="3153416" cy="2382263"/>
              </a:xfrm>
              <a:custGeom>
                <a:avLst/>
                <a:gdLst>
                  <a:gd name="connsiteX0" fmla="*/ 1711041 w 3125739"/>
                  <a:gd name="connsiteY0" fmla="*/ 0 h 2188743"/>
                  <a:gd name="connsiteX1" fmla="*/ 2602539 w 3125739"/>
                  <a:gd name="connsiteY1" fmla="*/ 1231956 h 2188743"/>
                  <a:gd name="connsiteX2" fmla="*/ 3120437 w 3125739"/>
                  <a:gd name="connsiteY2" fmla="*/ 1456244 h 2188743"/>
                  <a:gd name="connsiteX3" fmla="*/ 3125739 w 3125739"/>
                  <a:gd name="connsiteY3" fmla="*/ 1502722 h 2188743"/>
                  <a:gd name="connsiteX4" fmla="*/ 3091672 w 3125739"/>
                  <a:gd name="connsiteY4" fmla="*/ 1541819 h 2188743"/>
                  <a:gd name="connsiteX5" fmla="*/ 1590082 w 3125739"/>
                  <a:gd name="connsiteY5" fmla="*/ 2187977 h 2188743"/>
                  <a:gd name="connsiteX6" fmla="*/ 249987 w 3125739"/>
                  <a:gd name="connsiteY6" fmla="*/ 1765425 h 2188743"/>
                  <a:gd name="connsiteX7" fmla="*/ 0 w 3125739"/>
                  <a:gd name="connsiteY7" fmla="*/ 1559951 h 2188743"/>
                  <a:gd name="connsiteX8" fmla="*/ 24192 w 3125739"/>
                  <a:gd name="connsiteY8" fmla="*/ 1488067 h 2188743"/>
                  <a:gd name="connsiteX9" fmla="*/ 572377 w 3125739"/>
                  <a:gd name="connsiteY9" fmla="*/ 1237743 h 2188743"/>
                  <a:gd name="connsiteX10" fmla="*/ 663429 w 3125739"/>
                  <a:gd name="connsiteY10" fmla="*/ 1306929 h 21887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125739" h="2188743">
                    <a:moveTo>
                      <a:pt x="1711041" y="0"/>
                    </a:moveTo>
                    <a:lnTo>
                      <a:pt x="2602539" y="1231956"/>
                    </a:lnTo>
                    <a:lnTo>
                      <a:pt x="3120437" y="1456244"/>
                    </a:lnTo>
                    <a:lnTo>
                      <a:pt x="3125739" y="1502722"/>
                    </a:lnTo>
                    <a:lnTo>
                      <a:pt x="3091672" y="1541819"/>
                    </a:lnTo>
                    <a:cubicBezTo>
                      <a:pt x="2664170" y="1940240"/>
                      <a:pt x="2142062" y="2173027"/>
                      <a:pt x="1590082" y="2187977"/>
                    </a:cubicBezTo>
                    <a:cubicBezTo>
                      <a:pt x="1112715" y="2200909"/>
                      <a:pt x="651516" y="2049786"/>
                      <a:pt x="249987" y="1765425"/>
                    </a:cubicBezTo>
                    <a:lnTo>
                      <a:pt x="0" y="1559951"/>
                    </a:lnTo>
                    <a:lnTo>
                      <a:pt x="24192" y="1488067"/>
                    </a:lnTo>
                    <a:lnTo>
                      <a:pt x="572377" y="1237743"/>
                    </a:lnTo>
                    <a:lnTo>
                      <a:pt x="663429" y="1306929"/>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Freeform: Shape 182">
                <a:extLst>
                  <a:ext uri="{FF2B5EF4-FFF2-40B4-BE49-F238E27FC236}">
                    <a16:creationId xmlns:a16="http://schemas.microsoft.com/office/drawing/2014/main" id="{60A4FCF7-E5A3-4FF1-B55C-E68EF198DD4D}"/>
                  </a:ext>
                </a:extLst>
              </p:cNvPr>
              <p:cNvSpPr/>
              <p:nvPr userDrawn="1"/>
            </p:nvSpPr>
            <p:spPr>
              <a:xfrm rot="4446362">
                <a:off x="3809373" y="2119601"/>
                <a:ext cx="1929596" cy="2317712"/>
              </a:xfrm>
              <a:custGeom>
                <a:avLst/>
                <a:gdLst>
                  <a:gd name="connsiteX0" fmla="*/ 0 w 1828317"/>
                  <a:gd name="connsiteY0" fmla="*/ 1999400 h 2317712"/>
                  <a:gd name="connsiteX1" fmla="*/ 291779 w 1828317"/>
                  <a:gd name="connsiteY1" fmla="*/ 1518995 h 2317712"/>
                  <a:gd name="connsiteX2" fmla="*/ 961601 w 1828317"/>
                  <a:gd name="connsiteY2" fmla="*/ 0 h 2317712"/>
                  <a:gd name="connsiteX3" fmla="*/ 1746095 w 1828317"/>
                  <a:gd name="connsiteY3" fmla="*/ 1255314 h 2317712"/>
                  <a:gd name="connsiteX4" fmla="*/ 1828317 w 1828317"/>
                  <a:gd name="connsiteY4" fmla="*/ 2163887 h 2317712"/>
                  <a:gd name="connsiteX5" fmla="*/ 1724352 w 1828317"/>
                  <a:gd name="connsiteY5" fmla="*/ 2208711 h 2317712"/>
                  <a:gd name="connsiteX6" fmla="*/ 983178 w 1828317"/>
                  <a:gd name="connsiteY6" fmla="*/ 2315595 h 2317712"/>
                  <a:gd name="connsiteX7" fmla="*/ 151862 w 1828317"/>
                  <a:gd name="connsiteY7" fmla="*/ 2092160 h 23177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828317" h="2317712">
                    <a:moveTo>
                      <a:pt x="0" y="1999400"/>
                    </a:moveTo>
                    <a:lnTo>
                      <a:pt x="291779" y="1518995"/>
                    </a:lnTo>
                    <a:lnTo>
                      <a:pt x="961601" y="0"/>
                    </a:lnTo>
                    <a:lnTo>
                      <a:pt x="1746095" y="1255314"/>
                    </a:lnTo>
                    <a:lnTo>
                      <a:pt x="1828317" y="2163887"/>
                    </a:lnTo>
                    <a:lnTo>
                      <a:pt x="1724352" y="2208711"/>
                    </a:lnTo>
                    <a:cubicBezTo>
                      <a:pt x="1496553" y="2289222"/>
                      <a:pt x="1243589" y="2327449"/>
                      <a:pt x="983178" y="2315595"/>
                    </a:cubicBezTo>
                    <a:cubicBezTo>
                      <a:pt x="682897" y="2301925"/>
                      <a:pt x="396941" y="2222730"/>
                      <a:pt x="151862" y="209216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55" name="Freeform: Shape 110">
              <a:extLst>
                <a:ext uri="{FF2B5EF4-FFF2-40B4-BE49-F238E27FC236}">
                  <a16:creationId xmlns:a16="http://schemas.microsoft.com/office/drawing/2014/main" id="{5850590F-8E2C-45AA-AB92-82013AFFE251}"/>
                </a:ext>
              </a:extLst>
            </p:cNvPr>
            <p:cNvSpPr/>
            <p:nvPr userDrawn="1"/>
          </p:nvSpPr>
          <p:spPr>
            <a:xfrm>
              <a:off x="3517520" y="785268"/>
              <a:ext cx="5124943" cy="5124943"/>
            </a:xfrm>
            <a:custGeom>
              <a:avLst/>
              <a:gdLst>
                <a:gd name="connsiteX0" fmla="*/ 1951718 w 3924694"/>
                <a:gd name="connsiteY0" fmla="*/ 397092 h 3924694"/>
                <a:gd name="connsiteX1" fmla="*/ 386463 w 3924694"/>
                <a:gd name="connsiteY1" fmla="*/ 1962347 h 3924694"/>
                <a:gd name="connsiteX2" fmla="*/ 1951718 w 3924694"/>
                <a:gd name="connsiteY2" fmla="*/ 3527602 h 3924694"/>
                <a:gd name="connsiteX3" fmla="*/ 3516973 w 3924694"/>
                <a:gd name="connsiteY3" fmla="*/ 1962347 h 3924694"/>
                <a:gd name="connsiteX4" fmla="*/ 1951718 w 3924694"/>
                <a:gd name="connsiteY4" fmla="*/ 397092 h 3924694"/>
                <a:gd name="connsiteX5" fmla="*/ 1962347 w 3924694"/>
                <a:gd name="connsiteY5" fmla="*/ 0 h 3924694"/>
                <a:gd name="connsiteX6" fmla="*/ 3924694 w 3924694"/>
                <a:gd name="connsiteY6" fmla="*/ 1962347 h 3924694"/>
                <a:gd name="connsiteX7" fmla="*/ 1962347 w 3924694"/>
                <a:gd name="connsiteY7" fmla="*/ 3924694 h 3924694"/>
                <a:gd name="connsiteX8" fmla="*/ 0 w 3924694"/>
                <a:gd name="connsiteY8" fmla="*/ 1962347 h 3924694"/>
                <a:gd name="connsiteX9" fmla="*/ 1962347 w 3924694"/>
                <a:gd name="connsiteY9" fmla="*/ 0 h 39246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924694" h="3924694">
                  <a:moveTo>
                    <a:pt x="1951718" y="397092"/>
                  </a:moveTo>
                  <a:cubicBezTo>
                    <a:pt x="1087252" y="397092"/>
                    <a:pt x="386463" y="1097881"/>
                    <a:pt x="386463" y="1962347"/>
                  </a:cubicBezTo>
                  <a:cubicBezTo>
                    <a:pt x="386463" y="2826813"/>
                    <a:pt x="1087252" y="3527602"/>
                    <a:pt x="1951718" y="3527602"/>
                  </a:cubicBezTo>
                  <a:cubicBezTo>
                    <a:pt x="2816184" y="3527602"/>
                    <a:pt x="3516973" y="2826813"/>
                    <a:pt x="3516973" y="1962347"/>
                  </a:cubicBezTo>
                  <a:cubicBezTo>
                    <a:pt x="3516973" y="1097881"/>
                    <a:pt x="2816184" y="397092"/>
                    <a:pt x="1951718" y="397092"/>
                  </a:cubicBezTo>
                  <a:close/>
                  <a:moveTo>
                    <a:pt x="1962347" y="0"/>
                  </a:moveTo>
                  <a:cubicBezTo>
                    <a:pt x="3046121" y="0"/>
                    <a:pt x="3924694" y="878573"/>
                    <a:pt x="3924694" y="1962347"/>
                  </a:cubicBezTo>
                  <a:cubicBezTo>
                    <a:pt x="3924694" y="3046121"/>
                    <a:pt x="3046121" y="3924694"/>
                    <a:pt x="1962347" y="3924694"/>
                  </a:cubicBezTo>
                  <a:cubicBezTo>
                    <a:pt x="878573" y="3924694"/>
                    <a:pt x="0" y="3046121"/>
                    <a:pt x="0" y="1962347"/>
                  </a:cubicBezTo>
                  <a:cubicBezTo>
                    <a:pt x="0" y="878573"/>
                    <a:pt x="878573" y="0"/>
                    <a:pt x="1962347" y="0"/>
                  </a:cubicBezTo>
                  <a:close/>
                </a:path>
              </a:pathLst>
            </a:custGeom>
            <a:solidFill>
              <a:schemeClr val="bg1"/>
            </a:solidFill>
            <a:ln w="476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cxnSp>
        <p:nvCxnSpPr>
          <p:cNvPr id="116" name="Straight Connector 115">
            <a:extLst>
              <a:ext uri="{FF2B5EF4-FFF2-40B4-BE49-F238E27FC236}">
                <a16:creationId xmlns:a16="http://schemas.microsoft.com/office/drawing/2014/main" id="{6C66BB1B-1630-4ADC-A22F-1A637BFDF848}"/>
              </a:ext>
            </a:extLst>
          </p:cNvPr>
          <p:cNvCxnSpPr>
            <a:cxnSpLocks/>
          </p:cNvCxnSpPr>
          <p:nvPr userDrawn="1"/>
        </p:nvCxnSpPr>
        <p:spPr>
          <a:xfrm flipV="1">
            <a:off x="7215532" y="1798460"/>
            <a:ext cx="4686782" cy="1268992"/>
          </a:xfrm>
          <a:prstGeom prst="line">
            <a:avLst/>
          </a:prstGeom>
          <a:ln w="193675">
            <a:solidFill>
              <a:srgbClr val="006BB1"/>
            </a:solidFill>
          </a:ln>
        </p:spPr>
        <p:style>
          <a:lnRef idx="1">
            <a:schemeClr val="accent1"/>
          </a:lnRef>
          <a:fillRef idx="0">
            <a:schemeClr val="accent1"/>
          </a:fillRef>
          <a:effectRef idx="0">
            <a:schemeClr val="accent1"/>
          </a:effectRef>
          <a:fontRef idx="minor">
            <a:schemeClr val="tx1"/>
          </a:fontRef>
        </p:style>
      </p:cxnSp>
      <p:grpSp>
        <p:nvGrpSpPr>
          <p:cNvPr id="115" name="Group 114">
            <a:extLst>
              <a:ext uri="{FF2B5EF4-FFF2-40B4-BE49-F238E27FC236}">
                <a16:creationId xmlns:a16="http://schemas.microsoft.com/office/drawing/2014/main" id="{A126EACD-98F9-4C6A-9DD3-26152F0EC871}"/>
              </a:ext>
            </a:extLst>
          </p:cNvPr>
          <p:cNvGrpSpPr/>
          <p:nvPr userDrawn="1"/>
        </p:nvGrpSpPr>
        <p:grpSpPr>
          <a:xfrm>
            <a:off x="399715" y="1827566"/>
            <a:ext cx="11618537" cy="4442174"/>
            <a:chOff x="244079" y="1806040"/>
            <a:chExt cx="10858115" cy="4442174"/>
          </a:xfrm>
        </p:grpSpPr>
        <p:cxnSp>
          <p:nvCxnSpPr>
            <p:cNvPr id="118" name="Straight Connector 117">
              <a:extLst>
                <a:ext uri="{FF2B5EF4-FFF2-40B4-BE49-F238E27FC236}">
                  <a16:creationId xmlns:a16="http://schemas.microsoft.com/office/drawing/2014/main" id="{95787052-BDD4-4A92-A282-9BB5D941EA01}"/>
                </a:ext>
              </a:extLst>
            </p:cNvPr>
            <p:cNvCxnSpPr>
              <a:cxnSpLocks/>
            </p:cNvCxnSpPr>
            <p:nvPr userDrawn="1"/>
          </p:nvCxnSpPr>
          <p:spPr>
            <a:xfrm flipH="1" flipV="1">
              <a:off x="244079" y="1806040"/>
              <a:ext cx="4540488" cy="1231307"/>
            </a:xfrm>
            <a:prstGeom prst="line">
              <a:avLst/>
            </a:prstGeom>
            <a:ln w="190500">
              <a:solidFill>
                <a:srgbClr val="006BB1"/>
              </a:solidFill>
            </a:ln>
          </p:spPr>
          <p:style>
            <a:lnRef idx="1">
              <a:schemeClr val="accent1"/>
            </a:lnRef>
            <a:fillRef idx="0">
              <a:schemeClr val="accent1"/>
            </a:fillRef>
            <a:effectRef idx="0">
              <a:schemeClr val="accent1"/>
            </a:effectRef>
            <a:fontRef idx="minor">
              <a:schemeClr val="tx1"/>
            </a:fontRef>
          </p:style>
        </p:cxnSp>
        <p:cxnSp>
          <p:nvCxnSpPr>
            <p:cNvPr id="119" name="Straight Connector 118">
              <a:extLst>
                <a:ext uri="{FF2B5EF4-FFF2-40B4-BE49-F238E27FC236}">
                  <a16:creationId xmlns:a16="http://schemas.microsoft.com/office/drawing/2014/main" id="{A3F72F0D-3C2C-4455-A0DB-79E19EC976AB}"/>
                </a:ext>
              </a:extLst>
            </p:cNvPr>
            <p:cNvCxnSpPr>
              <a:cxnSpLocks/>
            </p:cNvCxnSpPr>
            <p:nvPr userDrawn="1"/>
          </p:nvCxnSpPr>
          <p:spPr>
            <a:xfrm flipH="1">
              <a:off x="485181" y="4182699"/>
              <a:ext cx="4603951" cy="2031454"/>
            </a:xfrm>
            <a:prstGeom prst="line">
              <a:avLst/>
            </a:prstGeom>
            <a:ln w="193675">
              <a:solidFill>
                <a:srgbClr val="006BB1"/>
              </a:solidFill>
            </a:ln>
          </p:spPr>
          <p:style>
            <a:lnRef idx="1">
              <a:schemeClr val="accent1"/>
            </a:lnRef>
            <a:fillRef idx="0">
              <a:schemeClr val="accent1"/>
            </a:fillRef>
            <a:effectRef idx="0">
              <a:schemeClr val="accent1"/>
            </a:effectRef>
            <a:fontRef idx="minor">
              <a:schemeClr val="tx1"/>
            </a:fontRef>
          </p:style>
        </p:cxnSp>
        <p:cxnSp>
          <p:nvCxnSpPr>
            <p:cNvPr id="120" name="Straight Connector 119">
              <a:extLst>
                <a:ext uri="{FF2B5EF4-FFF2-40B4-BE49-F238E27FC236}">
                  <a16:creationId xmlns:a16="http://schemas.microsoft.com/office/drawing/2014/main" id="{B54F5459-884B-4F5C-9295-289BB17BC020}"/>
                </a:ext>
              </a:extLst>
            </p:cNvPr>
            <p:cNvCxnSpPr>
              <a:cxnSpLocks/>
            </p:cNvCxnSpPr>
            <p:nvPr userDrawn="1"/>
          </p:nvCxnSpPr>
          <p:spPr>
            <a:xfrm>
              <a:off x="6414259" y="4249404"/>
              <a:ext cx="4687935" cy="1998810"/>
            </a:xfrm>
            <a:prstGeom prst="line">
              <a:avLst/>
            </a:prstGeom>
            <a:ln w="193675">
              <a:solidFill>
                <a:srgbClr val="006BB1"/>
              </a:solidFill>
            </a:ln>
          </p:spPr>
          <p:style>
            <a:lnRef idx="1">
              <a:schemeClr val="accent1"/>
            </a:lnRef>
            <a:fillRef idx="0">
              <a:schemeClr val="accent1"/>
            </a:fillRef>
            <a:effectRef idx="0">
              <a:schemeClr val="accent1"/>
            </a:effectRef>
            <a:fontRef idx="minor">
              <a:schemeClr val="tx1"/>
            </a:fontRef>
          </p:style>
        </p:cxnSp>
      </p:grpSp>
      <p:cxnSp>
        <p:nvCxnSpPr>
          <p:cNvPr id="47" name="Straight Connector 46">
            <a:extLst>
              <a:ext uri="{FF2B5EF4-FFF2-40B4-BE49-F238E27FC236}">
                <a16:creationId xmlns:a16="http://schemas.microsoft.com/office/drawing/2014/main" id="{515D6A37-3215-48AE-A0FA-845B4E20EC8E}"/>
              </a:ext>
            </a:extLst>
          </p:cNvPr>
          <p:cNvCxnSpPr>
            <a:cxnSpLocks/>
          </p:cNvCxnSpPr>
          <p:nvPr userDrawn="1"/>
        </p:nvCxnSpPr>
        <p:spPr>
          <a:xfrm flipV="1">
            <a:off x="6236858" y="228790"/>
            <a:ext cx="1" cy="2722117"/>
          </a:xfrm>
          <a:prstGeom prst="line">
            <a:avLst/>
          </a:prstGeom>
          <a:ln w="193675">
            <a:solidFill>
              <a:srgbClr val="006BB1"/>
            </a:solidFill>
          </a:ln>
        </p:spPr>
        <p:style>
          <a:lnRef idx="1">
            <a:schemeClr val="accent1"/>
          </a:lnRef>
          <a:fillRef idx="0">
            <a:schemeClr val="accent1"/>
          </a:fillRef>
          <a:effectRef idx="0">
            <a:schemeClr val="accent1"/>
          </a:effectRef>
          <a:fontRef idx="minor">
            <a:schemeClr val="tx1"/>
          </a:fontRef>
        </p:style>
      </p:cxnSp>
      <p:sp>
        <p:nvSpPr>
          <p:cNvPr id="61" name="Oval 60">
            <a:extLst>
              <a:ext uri="{FF2B5EF4-FFF2-40B4-BE49-F238E27FC236}">
                <a16:creationId xmlns:a16="http://schemas.microsoft.com/office/drawing/2014/main" id="{405A71AC-5BA9-41F5-8298-0986C2216005}"/>
              </a:ext>
            </a:extLst>
          </p:cNvPr>
          <p:cNvSpPr/>
          <p:nvPr userDrawn="1"/>
        </p:nvSpPr>
        <p:spPr>
          <a:xfrm>
            <a:off x="4796904" y="2034251"/>
            <a:ext cx="2672590" cy="267293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TextBox 61">
            <a:extLst>
              <a:ext uri="{FF2B5EF4-FFF2-40B4-BE49-F238E27FC236}">
                <a16:creationId xmlns:a16="http://schemas.microsoft.com/office/drawing/2014/main" id="{4CDCABF5-98A4-44A8-A3C2-C56720B8C6D7}"/>
              </a:ext>
            </a:extLst>
          </p:cNvPr>
          <p:cNvSpPr txBox="1"/>
          <p:nvPr userDrawn="1"/>
        </p:nvSpPr>
        <p:spPr>
          <a:xfrm>
            <a:off x="4735083" y="3031916"/>
            <a:ext cx="2734411" cy="584775"/>
          </a:xfrm>
          <a:prstGeom prst="rect">
            <a:avLst/>
          </a:prstGeom>
          <a:noFill/>
        </p:spPr>
        <p:txBody>
          <a:bodyPr wrap="square" rtlCol="0">
            <a:spAutoFit/>
          </a:bodyPr>
          <a:lstStyle/>
          <a:p>
            <a:pPr algn="ctr"/>
            <a:r>
              <a:rPr lang="en-US" sz="3200" b="1" dirty="0">
                <a:solidFill>
                  <a:srgbClr val="006BB1"/>
                </a:solidFill>
                <a:latin typeface="Arial" panose="020B0604020202020204" pitchFamily="34" charset="0"/>
                <a:cs typeface="Arial" panose="020B0604020202020204" pitchFamily="34" charset="0"/>
              </a:rPr>
              <a:t>Conclusions</a:t>
            </a:r>
          </a:p>
        </p:txBody>
      </p:sp>
      <p:sp>
        <p:nvSpPr>
          <p:cNvPr id="190" name="Text Placeholder 47">
            <a:extLst>
              <a:ext uri="{FF2B5EF4-FFF2-40B4-BE49-F238E27FC236}">
                <a16:creationId xmlns:a16="http://schemas.microsoft.com/office/drawing/2014/main" id="{09BE13E9-3587-44A6-802E-F85EC58B78DB}"/>
              </a:ext>
            </a:extLst>
          </p:cNvPr>
          <p:cNvSpPr>
            <a:spLocks noGrp="1"/>
          </p:cNvSpPr>
          <p:nvPr userDrawn="1">
            <p:ph type="body" sz="quarter" idx="17"/>
          </p:nvPr>
        </p:nvSpPr>
        <p:spPr>
          <a:xfrm>
            <a:off x="3627150" y="5428111"/>
            <a:ext cx="4943071" cy="775101"/>
          </a:xfrm>
        </p:spPr>
        <p:txBody>
          <a:bodyPr anchor="ctr">
            <a:noAutofit/>
          </a:bodyPr>
          <a:lstStyle>
            <a:lvl1pPr marL="0" indent="0" algn="l">
              <a:buFontTx/>
              <a:buNone/>
              <a:defRPr sz="1100"/>
            </a:lvl1pPr>
            <a:lvl2pPr marL="457200" indent="0" algn="ctr">
              <a:buFontTx/>
              <a:buNone/>
              <a:defRPr sz="1600"/>
            </a:lvl2pPr>
            <a:lvl3pPr marL="914400" indent="0" algn="ctr">
              <a:buFontTx/>
              <a:buNone/>
              <a:defRPr sz="1600"/>
            </a:lvl3pPr>
            <a:lvl4pPr marL="1371600" indent="0" algn="ctr">
              <a:buFontTx/>
              <a:buNone/>
              <a:defRPr sz="1600"/>
            </a:lvl4pPr>
            <a:lvl5pPr marL="1828800" indent="0" algn="ctr">
              <a:buFontTx/>
              <a:buNone/>
              <a:defRPr sz="1600"/>
            </a:lvl5pPr>
          </a:lstStyle>
          <a:p>
            <a:pPr lvl="0"/>
            <a:r>
              <a:rPr lang="en-US" dirty="0"/>
              <a:t>Click to edit Master text styles</a:t>
            </a:r>
          </a:p>
        </p:txBody>
      </p:sp>
    </p:spTree>
    <p:custDataLst>
      <p:tags r:id="rId1"/>
    </p:custDataLst>
    <p:extLst>
      <p:ext uri="{BB962C8B-B14F-4D97-AF65-F5344CB8AC3E}">
        <p14:creationId xmlns:p14="http://schemas.microsoft.com/office/powerpoint/2010/main" val="2178388697"/>
      </p:ext>
    </p:extLst>
  </p:cSld>
  <p:clrMapOvr>
    <a:masterClrMapping/>
  </p:clrMapOvr>
  <p:extLst>
    <p:ext uri="{DCECCB84-F9BA-43D5-87BE-67443E8EF086}">
      <p15:sldGuideLst xmlns:p15="http://schemas.microsoft.com/office/powerpoint/2012/main">
        <p15:guide id="1" pos="3840">
          <p15:clr>
            <a:srgbClr val="FBAE40"/>
          </p15:clr>
        </p15:guide>
        <p15:guide id="2" orient="horz" pos="2160">
          <p15:clr>
            <a:srgbClr val="FBAE40"/>
          </p15:clr>
        </p15:guide>
        <p15:guide id="3" pos="360">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ags" Target="../tags/tag4.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ags" Target="../tags/tag3.xml"/><Relationship Id="rId2" Type="http://schemas.openxmlformats.org/officeDocument/2006/relationships/slideLayout" Target="../slideLayouts/slideLayout2.xml"/><Relationship Id="rId16" Type="http://schemas.openxmlformats.org/officeDocument/2006/relationships/tags" Target="../tags/tag2.xml"/><Relationship Id="rId20" Type="http://schemas.openxmlformats.org/officeDocument/2006/relationships/image" Target="../media/image1.emf"/><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19" Type="http://schemas.openxmlformats.org/officeDocument/2006/relationships/oleObject" Target="../embeddings/oleObject1.bin"/><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aphicFrame>
        <p:nvGraphicFramePr>
          <p:cNvPr id="8" name="Object 7" hidden="1"/>
          <p:cNvGraphicFramePr>
            <a:graphicFrameLocks noChangeAspect="1"/>
          </p:cNvGraphicFramePr>
          <p:nvPr userDrawn="1">
            <p:custDataLst>
              <p:tags r:id="rId17"/>
            </p:custDataLst>
            <p:extLst>
              <p:ext uri="{D42A27DB-BD31-4B8C-83A1-F6EECF244321}">
                <p14:modId xmlns:p14="http://schemas.microsoft.com/office/powerpoint/2010/main" val="3797190232"/>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19" imgW="416" imgH="416" progId="TCLayout.ActiveDocument.1">
                  <p:embed/>
                </p:oleObj>
              </mc:Choice>
              <mc:Fallback>
                <p:oleObj name="think-cell Slide" r:id="rId19" imgW="416" imgH="416" progId="TCLayout.ActiveDocument.1">
                  <p:embed/>
                  <p:pic>
                    <p:nvPicPr>
                      <p:cNvPr id="8" name="Object 7" hidden="1"/>
                      <p:cNvPicPr/>
                      <p:nvPr/>
                    </p:nvPicPr>
                    <p:blipFill>
                      <a:blip r:embed="rId20"/>
                      <a:stretch>
                        <a:fillRect/>
                      </a:stretch>
                    </p:blipFill>
                    <p:spPr>
                      <a:xfrm>
                        <a:off x="1588" y="1588"/>
                        <a:ext cx="1588" cy="1588"/>
                      </a:xfrm>
                      <a:prstGeom prst="rect">
                        <a:avLst/>
                      </a:prstGeom>
                    </p:spPr>
                  </p:pic>
                </p:oleObj>
              </mc:Fallback>
            </mc:AlternateContent>
          </a:graphicData>
        </a:graphic>
      </p:graphicFrame>
      <p:sp>
        <p:nvSpPr>
          <p:cNvPr id="4" name="Rectangle 3" hidden="1"/>
          <p:cNvSpPr/>
          <p:nvPr userDrawn="1">
            <p:custDataLst>
              <p:tags r:id="rId18"/>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marL="0" lvl="0" indent="0" algn="ctr" eaLnBrk="1"/>
            <a:endParaRPr lang="en-US" sz="3600" b="1" i="0" baseline="0" dirty="0">
              <a:latin typeface="Arial" panose="020B0604020202020204" pitchFamily="34" charset="0"/>
              <a:ea typeface="+mj-ea"/>
              <a:cs typeface="Arial" panose="020B0604020202020204" pitchFamily="34" charset="0"/>
              <a:sym typeface="Arial" panose="020B0604020202020204" pitchFamily="34" charset="0"/>
            </a:endParaRPr>
          </a:p>
        </p:txBody>
      </p:sp>
      <p:sp>
        <p:nvSpPr>
          <p:cNvPr id="2" name="Title Placeholder 1">
            <a:extLst>
              <a:ext uri="{FF2B5EF4-FFF2-40B4-BE49-F238E27FC236}">
                <a16:creationId xmlns:a16="http://schemas.microsoft.com/office/drawing/2014/main" id="{461A3FB2-D35D-4C71-B4D2-51328DA98FE5}"/>
              </a:ext>
            </a:extLst>
          </p:cNvPr>
          <p:cNvSpPr>
            <a:spLocks noGrp="1"/>
          </p:cNvSpPr>
          <p:nvPr>
            <p:ph type="title"/>
          </p:nvPr>
        </p:nvSpPr>
        <p:spPr>
          <a:xfrm>
            <a:off x="459508" y="699582"/>
            <a:ext cx="10515600" cy="940305"/>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AF73FD38-71FA-490A-9CDC-3CF2BD415779}"/>
              </a:ext>
            </a:extLst>
          </p:cNvPr>
          <p:cNvSpPr>
            <a:spLocks noGrp="1"/>
          </p:cNvSpPr>
          <p:nvPr>
            <p:ph type="body" idx="1"/>
          </p:nvPr>
        </p:nvSpPr>
        <p:spPr>
          <a:xfrm>
            <a:off x="459506" y="1697542"/>
            <a:ext cx="10515600" cy="4220297"/>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a:extLst>
              <a:ext uri="{FF2B5EF4-FFF2-40B4-BE49-F238E27FC236}">
                <a16:creationId xmlns:a16="http://schemas.microsoft.com/office/drawing/2014/main" id="{65779F43-BBCB-4A93-9B92-EBFF1746BBBC}"/>
              </a:ext>
            </a:extLst>
          </p:cNvPr>
          <p:cNvSpPr>
            <a:spLocks noGrp="1"/>
          </p:cNvSpPr>
          <p:nvPr>
            <p:ph type="ftr" sz="quarter" idx="3"/>
          </p:nvPr>
        </p:nvSpPr>
        <p:spPr>
          <a:xfrm>
            <a:off x="459507" y="6279132"/>
            <a:ext cx="10515599" cy="313604"/>
          </a:xfrm>
          <a:prstGeom prst="rect">
            <a:avLst/>
          </a:prstGeom>
        </p:spPr>
        <p:txBody>
          <a:bodyPr vert="horz" lIns="91440" tIns="45720" rIns="91440" bIns="45720" rtlCol="0" anchor="b"/>
          <a:lstStyle>
            <a:lvl1pPr algn="l">
              <a:defRPr sz="1000">
                <a:solidFill>
                  <a:schemeClr val="tx2"/>
                </a:solidFill>
                <a:latin typeface="Arial" panose="020B0604020202020204" pitchFamily="34" charset="0"/>
                <a:cs typeface="Arial" panose="020B0604020202020204" pitchFamily="34" charset="0"/>
              </a:defRPr>
            </a:lvl1pPr>
          </a:lstStyle>
          <a:p>
            <a:endParaRPr lang="en-US" dirty="0"/>
          </a:p>
        </p:txBody>
      </p:sp>
      <p:sp>
        <p:nvSpPr>
          <p:cNvPr id="6" name="Slide Number Placeholder 5">
            <a:extLst>
              <a:ext uri="{FF2B5EF4-FFF2-40B4-BE49-F238E27FC236}">
                <a16:creationId xmlns:a16="http://schemas.microsoft.com/office/drawing/2014/main" id="{BDA63D05-AB00-441B-B74A-08BC64DBA7A2}"/>
              </a:ext>
            </a:extLst>
          </p:cNvPr>
          <p:cNvSpPr>
            <a:spLocks noGrp="1"/>
          </p:cNvSpPr>
          <p:nvPr>
            <p:ph type="sldNum" sz="quarter" idx="4"/>
          </p:nvPr>
        </p:nvSpPr>
        <p:spPr>
          <a:xfrm>
            <a:off x="11536218" y="6348845"/>
            <a:ext cx="482600" cy="372630"/>
          </a:xfrm>
          <a:prstGeom prst="rect">
            <a:avLst/>
          </a:prstGeom>
        </p:spPr>
        <p:txBody>
          <a:bodyPr vert="horz" lIns="91440" tIns="45720" rIns="91440" bIns="45720" rtlCol="0" anchor="ctr"/>
          <a:lstStyle>
            <a:lvl1pPr algn="ctr">
              <a:defRPr sz="1000">
                <a:solidFill>
                  <a:schemeClr val="accent1"/>
                </a:solidFill>
                <a:latin typeface="Arial" panose="020B0604020202020204" pitchFamily="34" charset="0"/>
                <a:cs typeface="Arial" panose="020B0604020202020204" pitchFamily="34" charset="0"/>
              </a:defRPr>
            </a:lvl1pPr>
          </a:lstStyle>
          <a:p>
            <a:fld id="{DA69A137-6BDB-47B4-8B9B-30BE2E63C07B}" type="slidenum">
              <a:rPr lang="en-US" smtClean="0"/>
              <a:pPr/>
              <a:t>‹#›</a:t>
            </a:fld>
            <a:endParaRPr lang="en-US" dirty="0"/>
          </a:p>
        </p:txBody>
      </p:sp>
      <p:sp>
        <p:nvSpPr>
          <p:cNvPr id="7" name="Rectangle 6">
            <a:extLst>
              <a:ext uri="{FF2B5EF4-FFF2-40B4-BE49-F238E27FC236}">
                <a16:creationId xmlns:a16="http://schemas.microsoft.com/office/drawing/2014/main" id="{7B3C8EC2-95B8-496C-A51C-8FB18E5DB658}"/>
              </a:ext>
            </a:extLst>
          </p:cNvPr>
          <p:cNvSpPr/>
          <p:nvPr userDrawn="1"/>
        </p:nvSpPr>
        <p:spPr>
          <a:xfrm>
            <a:off x="0" y="0"/>
            <a:ext cx="12192000" cy="489527"/>
          </a:xfrm>
          <a:prstGeom prst="rect">
            <a:avLst/>
          </a:prstGeom>
          <a:solidFill>
            <a:srgbClr val="007D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a:extLst>
              <a:ext uri="{FF2B5EF4-FFF2-40B4-BE49-F238E27FC236}">
                <a16:creationId xmlns:a16="http://schemas.microsoft.com/office/drawing/2014/main" id="{A2AE4245-A683-4129-842A-347A697C7500}"/>
              </a:ext>
            </a:extLst>
          </p:cNvPr>
          <p:cNvSpPr txBox="1"/>
          <p:nvPr userDrawn="1"/>
        </p:nvSpPr>
        <p:spPr>
          <a:xfrm>
            <a:off x="3457621" y="6652816"/>
            <a:ext cx="5276757" cy="205184"/>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b="0" i="0" u="none" strike="noStrike" kern="1200" baseline="30000" dirty="0">
                <a:solidFill>
                  <a:schemeClr val="accent1"/>
                </a:solidFill>
                <a:latin typeface="Arial" panose="020B0604020202020204" pitchFamily="34" charset="0"/>
                <a:ea typeface="+mn-ea"/>
                <a:cs typeface="Arial" panose="020B0604020202020204" pitchFamily="34" charset="0"/>
              </a:rPr>
              <a:t>Presented at the 63rd ASH Annual Meeting and Exposition, held on December 11-14, 2021, in Atlanta, GA</a:t>
            </a:r>
          </a:p>
        </p:txBody>
      </p:sp>
      <p:sp>
        <p:nvSpPr>
          <p:cNvPr id="10" name="TextBox 9">
            <a:extLst>
              <a:ext uri="{FF2B5EF4-FFF2-40B4-BE49-F238E27FC236}">
                <a16:creationId xmlns:a16="http://schemas.microsoft.com/office/drawing/2014/main" id="{FD9C2B05-8E0C-47C7-886B-1D7AE42A3E00}"/>
              </a:ext>
            </a:extLst>
          </p:cNvPr>
          <p:cNvSpPr txBox="1"/>
          <p:nvPr userDrawn="1"/>
        </p:nvSpPr>
        <p:spPr>
          <a:xfrm>
            <a:off x="11207435" y="6598364"/>
            <a:ext cx="984565" cy="246221"/>
          </a:xfrm>
          <a:prstGeom prst="rect">
            <a:avLst/>
          </a:prstGeom>
          <a:noFill/>
        </p:spPr>
        <p:txBody>
          <a:bodyPr wrap="none" rtlCol="0">
            <a:spAutoFit/>
          </a:bodyPr>
          <a:lstStyle/>
          <a:p>
            <a:r>
              <a:rPr lang="en-US" sz="1000" dirty="0"/>
              <a:t>MLRID177908E</a:t>
            </a:r>
          </a:p>
        </p:txBody>
      </p:sp>
    </p:spTree>
    <p:custDataLst>
      <p:tags r:id="rId16"/>
    </p:custDataLst>
    <p:extLst>
      <p:ext uri="{BB962C8B-B14F-4D97-AF65-F5344CB8AC3E}">
        <p14:creationId xmlns:p14="http://schemas.microsoft.com/office/powerpoint/2010/main" val="1676208281"/>
      </p:ext>
    </p:extLst>
  </p:cSld>
  <p:clrMap bg1="lt1" tx1="dk1" bg2="lt2" tx2="dk2" accent1="accent1" accent2="accent2" accent3="accent3" accent4="accent4" accent5="accent5" accent6="accent6" hlink="hlink" folHlink="folHlink"/>
  <p:sldLayoutIdLst>
    <p:sldLayoutId id="2147483649" r:id="rId1"/>
    <p:sldLayoutId id="2147483671" r:id="rId2"/>
    <p:sldLayoutId id="2147483650" r:id="rId3"/>
    <p:sldLayoutId id="2147483660" r:id="rId4"/>
    <p:sldLayoutId id="2147483670" r:id="rId5"/>
    <p:sldLayoutId id="2147483668" r:id="rId6"/>
    <p:sldLayoutId id="2147483662" r:id="rId7"/>
    <p:sldLayoutId id="2147483661" r:id="rId8"/>
    <p:sldLayoutId id="2147483672" r:id="rId9"/>
    <p:sldLayoutId id="2147483665" r:id="rId10"/>
    <p:sldLayoutId id="2147483651" r:id="rId11"/>
    <p:sldLayoutId id="2147483652" r:id="rId12"/>
    <p:sldLayoutId id="2147483654" r:id="rId13"/>
    <p:sldLayoutId id="2147483675" r:id="rId14"/>
  </p:sldLayoutIdLst>
  <p:hf hdr="0" dt="0"/>
  <p:txStyles>
    <p:titleStyle>
      <a:lvl1pPr algn="l" defTabSz="914400" rtl="0" eaLnBrk="1" latinLnBrk="0" hangingPunct="1">
        <a:lnSpc>
          <a:spcPct val="90000"/>
        </a:lnSpc>
        <a:spcBef>
          <a:spcPct val="0"/>
        </a:spcBef>
        <a:buNone/>
        <a:defRPr sz="3600" b="1" kern="1200">
          <a:solidFill>
            <a:srgbClr val="007DA0"/>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100000"/>
        </a:lnSpc>
        <a:spcBef>
          <a:spcPts val="1200"/>
        </a:spcBef>
        <a:buClr>
          <a:schemeClr val="accent4"/>
        </a:buClr>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100000"/>
        </a:lnSpc>
        <a:spcBef>
          <a:spcPts val="1200"/>
        </a:spcBef>
        <a:buClr>
          <a:schemeClr val="accent4"/>
        </a:buClr>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100000"/>
        </a:lnSpc>
        <a:spcBef>
          <a:spcPts val="1200"/>
        </a:spcBef>
        <a:buClr>
          <a:schemeClr val="accent4"/>
        </a:buClr>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100000"/>
        </a:lnSpc>
        <a:spcBef>
          <a:spcPts val="1200"/>
        </a:spcBef>
        <a:buClr>
          <a:schemeClr val="accent4"/>
        </a:buClr>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100000"/>
        </a:lnSpc>
        <a:spcBef>
          <a:spcPts val="1200"/>
        </a:spcBef>
        <a:buClr>
          <a:schemeClr val="accent4"/>
        </a:buClr>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3.xml"/><Relationship Id="rId1" Type="http://schemas.openxmlformats.org/officeDocument/2006/relationships/tags" Target="../tags/tag36.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tags" Target="../tags/tag28.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4.xml"/><Relationship Id="rId1" Type="http://schemas.openxmlformats.org/officeDocument/2006/relationships/tags" Target="../tags/tag29.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5.xml"/><Relationship Id="rId1" Type="http://schemas.openxmlformats.org/officeDocument/2006/relationships/tags" Target="../tags/tag30.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4.xml"/><Relationship Id="rId1" Type="http://schemas.openxmlformats.org/officeDocument/2006/relationships/tags" Target="../tags/tag31.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5.xml"/><Relationship Id="rId1" Type="http://schemas.openxmlformats.org/officeDocument/2006/relationships/tags" Target="../tags/tag32.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5.xml"/><Relationship Id="rId1" Type="http://schemas.openxmlformats.org/officeDocument/2006/relationships/tags" Target="../tags/tag33.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7.xml"/><Relationship Id="rId1" Type="http://schemas.openxmlformats.org/officeDocument/2006/relationships/tags" Target="../tags/tag34.xml"/><Relationship Id="rId4" Type="http://schemas.openxmlformats.org/officeDocument/2006/relationships/chart" Target="../charts/chart1.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5.xml"/><Relationship Id="rId1" Type="http://schemas.openxmlformats.org/officeDocument/2006/relationships/tags" Target="../tags/tag35.xml"/><Relationship Id="rId4" Type="http://schemas.openxmlformats.org/officeDocument/2006/relationships/chart" Target="../charts/char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C3AF45-2C39-4CE5-9AFE-4B00F613D3E4}"/>
              </a:ext>
            </a:extLst>
          </p:cNvPr>
          <p:cNvSpPr>
            <a:spLocks noGrp="1"/>
          </p:cNvSpPr>
          <p:nvPr>
            <p:ph type="title"/>
          </p:nvPr>
        </p:nvSpPr>
        <p:spPr/>
        <p:txBody>
          <a:bodyPr/>
          <a:lstStyle/>
          <a:p>
            <a:r>
              <a:rPr lang="en-US" dirty="0"/>
              <a:t>Disclaimer </a:t>
            </a:r>
          </a:p>
        </p:txBody>
      </p:sp>
      <p:sp>
        <p:nvSpPr>
          <p:cNvPr id="4" name="Slide Number Placeholder 3">
            <a:extLst>
              <a:ext uri="{FF2B5EF4-FFF2-40B4-BE49-F238E27FC236}">
                <a16:creationId xmlns:a16="http://schemas.microsoft.com/office/drawing/2014/main" id="{2AE9BC04-8169-4478-B1EC-A1D25D458DAC}"/>
              </a:ext>
            </a:extLst>
          </p:cNvPr>
          <p:cNvSpPr>
            <a:spLocks noGrp="1"/>
          </p:cNvSpPr>
          <p:nvPr>
            <p:ph type="sldNum" sz="quarter" idx="12"/>
          </p:nvPr>
        </p:nvSpPr>
        <p:spPr/>
        <p:txBody>
          <a:bodyPr/>
          <a:lstStyle/>
          <a:p>
            <a:fld id="{DA69A137-6BDB-47B4-8B9B-30BE2E63C07B}" type="slidenum">
              <a:rPr lang="en-US" smtClean="0"/>
              <a:t>1</a:t>
            </a:fld>
            <a:endParaRPr lang="en-US"/>
          </a:p>
        </p:txBody>
      </p:sp>
      <p:sp>
        <p:nvSpPr>
          <p:cNvPr id="6" name="Text Placeholder 2">
            <a:extLst>
              <a:ext uri="{FF2B5EF4-FFF2-40B4-BE49-F238E27FC236}">
                <a16:creationId xmlns:a16="http://schemas.microsoft.com/office/drawing/2014/main" id="{69101406-60CF-4FA0-87E5-EAFA6650933C}"/>
              </a:ext>
            </a:extLst>
          </p:cNvPr>
          <p:cNvSpPr txBox="1">
            <a:spLocks/>
          </p:cNvSpPr>
          <p:nvPr/>
        </p:nvSpPr>
        <p:spPr>
          <a:xfrm>
            <a:off x="963732" y="2220907"/>
            <a:ext cx="9941972" cy="3067189"/>
          </a:xfrm>
          <a:prstGeom prst="rect">
            <a:avLst/>
          </a:prstGeom>
        </p:spPr>
        <p:txBody>
          <a:bodyPr vert="horz" lIns="91440" tIns="45720" rIns="91440" bIns="45720" rtlCol="0">
            <a:noAutofit/>
          </a:bodyPr>
          <a:lstStyle>
            <a:lvl1pPr marL="0" indent="0" algn="l" defTabSz="457200" rtl="0" eaLnBrk="1" latinLnBrk="0" hangingPunct="1">
              <a:lnSpc>
                <a:spcPct val="95000"/>
              </a:lnSpc>
              <a:spcBef>
                <a:spcPts val="0"/>
              </a:spcBef>
              <a:spcAft>
                <a:spcPts val="800"/>
              </a:spcAft>
              <a:buFont typeface="Arial"/>
              <a:buNone/>
              <a:defRPr sz="2800" b="1" kern="1200">
                <a:solidFill>
                  <a:schemeClr val="accent4"/>
                </a:solidFill>
                <a:effectLst/>
                <a:latin typeface="+mn-lt"/>
                <a:ea typeface="+mn-ea"/>
                <a:cs typeface="+mn-cs"/>
              </a:defRPr>
            </a:lvl1pPr>
            <a:lvl2pPr marL="233363" indent="-233363" algn="l" defTabSz="457200" rtl="0" eaLnBrk="1" latinLnBrk="0" hangingPunct="1">
              <a:lnSpc>
                <a:spcPct val="95000"/>
              </a:lnSpc>
              <a:spcBef>
                <a:spcPts val="200"/>
              </a:spcBef>
              <a:spcAft>
                <a:spcPts val="600"/>
              </a:spcAft>
              <a:buClr>
                <a:schemeClr val="accent1"/>
              </a:buClr>
              <a:buFont typeface="Arial"/>
              <a:buChar char="•"/>
              <a:defRPr sz="2400" kern="1200">
                <a:solidFill>
                  <a:schemeClr val="tx2"/>
                </a:solidFill>
                <a:effectLst/>
                <a:latin typeface="+mn-lt"/>
                <a:ea typeface="+mn-ea"/>
                <a:cs typeface="+mn-cs"/>
              </a:defRPr>
            </a:lvl2pPr>
            <a:lvl3pPr marL="461963" indent="-228600" algn="l" defTabSz="457200" rtl="0" eaLnBrk="1" latinLnBrk="0" hangingPunct="1">
              <a:lnSpc>
                <a:spcPct val="95000"/>
              </a:lnSpc>
              <a:spcBef>
                <a:spcPts val="200"/>
              </a:spcBef>
              <a:spcAft>
                <a:spcPts val="600"/>
              </a:spcAft>
              <a:buClr>
                <a:srgbClr val="004080"/>
              </a:buClr>
              <a:buFont typeface="Arial"/>
              <a:buChar char="•"/>
              <a:defRPr sz="2200" kern="1200">
                <a:solidFill>
                  <a:schemeClr val="tx2"/>
                </a:solidFill>
                <a:effectLst/>
                <a:latin typeface="+mn-lt"/>
                <a:ea typeface="+mn-ea"/>
                <a:cs typeface="+mn-cs"/>
              </a:defRPr>
            </a:lvl3pPr>
            <a:lvl4pPr marL="685800" indent="-228600" algn="l" defTabSz="457200" rtl="0" eaLnBrk="1" latinLnBrk="0" hangingPunct="1">
              <a:lnSpc>
                <a:spcPct val="95000"/>
              </a:lnSpc>
              <a:spcBef>
                <a:spcPts val="200"/>
              </a:spcBef>
              <a:spcAft>
                <a:spcPts val="600"/>
              </a:spcAft>
              <a:buClr>
                <a:schemeClr val="accent2"/>
              </a:buClr>
              <a:buSzPct val="100000"/>
              <a:buFont typeface="Wingdings" charset="2"/>
              <a:buChar char="§"/>
              <a:defRPr sz="2000" kern="1200">
                <a:solidFill>
                  <a:schemeClr val="tx2"/>
                </a:solidFill>
                <a:effectLst/>
                <a:latin typeface="+mn-lt"/>
                <a:ea typeface="+mn-ea"/>
                <a:cs typeface="+mn-cs"/>
              </a:defRPr>
            </a:lvl4pPr>
            <a:lvl5pPr marL="919163" indent="-228600" algn="l" defTabSz="457200" rtl="0" eaLnBrk="1" latinLnBrk="0" hangingPunct="1">
              <a:lnSpc>
                <a:spcPct val="95000"/>
              </a:lnSpc>
              <a:spcBef>
                <a:spcPts val="200"/>
              </a:spcBef>
              <a:spcAft>
                <a:spcPts val="600"/>
              </a:spcAft>
              <a:buClr>
                <a:schemeClr val="accent5"/>
              </a:buClr>
              <a:buFont typeface="Arial"/>
              <a:buChar char="»"/>
              <a:defRPr sz="2000" kern="1200">
                <a:solidFill>
                  <a:schemeClr val="tx2"/>
                </a:solidFill>
                <a:effectLst/>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marR="0" lvl="0" indent="0" algn="just" defTabSz="457200" rtl="0" eaLnBrk="1" fontAlgn="auto" latinLnBrk="0" hangingPunct="1">
              <a:lnSpc>
                <a:spcPct val="95000"/>
              </a:lnSpc>
              <a:spcBef>
                <a:spcPts val="0"/>
              </a:spcBef>
              <a:spcAft>
                <a:spcPts val="800"/>
              </a:spcAft>
              <a:buClrTx/>
              <a:buSzTx/>
              <a:buFont typeface="Arial"/>
              <a:buNone/>
              <a:tabLst/>
              <a:defRPr/>
            </a:pPr>
            <a:r>
              <a:rPr kumimoji="0" lang="en-US" altLang="en-US" sz="2800" b="1" i="0" u="none" strike="noStrike" kern="0" cap="none" spc="0" normalizeH="0" baseline="0" noProof="0" dirty="0">
                <a:ln>
                  <a:noFill/>
                </a:ln>
                <a:solidFill>
                  <a:schemeClr val="tx1"/>
                </a:solidFill>
                <a:effectLst/>
                <a:uLnTx/>
                <a:uFillTx/>
                <a:latin typeface="Arial Narrow"/>
                <a:ea typeface="+mn-ea"/>
                <a:cs typeface="Arial"/>
              </a:rPr>
              <a:t>Please note that the information is provided for educational purposes only, is not intended to provide medical advice and should in no way replace clinical judgment of the healthcare professional. Novartis Pharmaceuticals Canada Inc. recommends the use of its products in accordance with the prescribing information found in the Health Canada‐approved Product Monograph.</a:t>
            </a:r>
          </a:p>
        </p:txBody>
      </p:sp>
      <p:sp>
        <p:nvSpPr>
          <p:cNvPr id="3" name="TextBox 2">
            <a:extLst>
              <a:ext uri="{FF2B5EF4-FFF2-40B4-BE49-F238E27FC236}">
                <a16:creationId xmlns:a16="http://schemas.microsoft.com/office/drawing/2014/main" id="{7B0E0599-2E7C-441C-858D-3EFFAC8152A6}"/>
              </a:ext>
            </a:extLst>
          </p:cNvPr>
          <p:cNvSpPr txBox="1"/>
          <p:nvPr/>
        </p:nvSpPr>
        <p:spPr>
          <a:xfrm>
            <a:off x="11207435" y="6598364"/>
            <a:ext cx="984565" cy="246221"/>
          </a:xfrm>
          <a:prstGeom prst="rect">
            <a:avLst/>
          </a:prstGeom>
          <a:noFill/>
        </p:spPr>
        <p:txBody>
          <a:bodyPr wrap="none" rtlCol="0">
            <a:spAutoFit/>
          </a:bodyPr>
          <a:lstStyle/>
          <a:p>
            <a:r>
              <a:rPr lang="en-US" sz="1000" dirty="0"/>
              <a:t>MLRID177908E</a:t>
            </a:r>
          </a:p>
        </p:txBody>
      </p:sp>
    </p:spTree>
    <p:extLst>
      <p:ext uri="{BB962C8B-B14F-4D97-AF65-F5344CB8AC3E}">
        <p14:creationId xmlns:p14="http://schemas.microsoft.com/office/powerpoint/2010/main" val="9377013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465B96EE-0F6E-4D0A-8042-C6FE3AA2D088}"/>
              </a:ext>
            </a:extLst>
          </p:cNvPr>
          <p:cNvSpPr>
            <a:spLocks noGrp="1"/>
          </p:cNvSpPr>
          <p:nvPr>
            <p:ph type="title"/>
          </p:nvPr>
        </p:nvSpPr>
        <p:spPr/>
        <p:txBody>
          <a:bodyPr>
            <a:normAutofit/>
          </a:bodyPr>
          <a:lstStyle/>
          <a:p>
            <a:r>
              <a:rPr lang="en-US" sz="3200" dirty="0"/>
              <a:t>Conclusions</a:t>
            </a:r>
          </a:p>
        </p:txBody>
      </p:sp>
      <p:sp>
        <p:nvSpPr>
          <p:cNvPr id="7" name="Text Placeholder 6">
            <a:extLst>
              <a:ext uri="{FF2B5EF4-FFF2-40B4-BE49-F238E27FC236}">
                <a16:creationId xmlns:a16="http://schemas.microsoft.com/office/drawing/2014/main" id="{1DB640E8-ECA4-45EA-A808-CCC71F1C1B2F}"/>
              </a:ext>
            </a:extLst>
          </p:cNvPr>
          <p:cNvSpPr>
            <a:spLocks noGrp="1"/>
          </p:cNvSpPr>
          <p:nvPr>
            <p:ph idx="1"/>
          </p:nvPr>
        </p:nvSpPr>
        <p:spPr/>
        <p:txBody>
          <a:bodyPr>
            <a:normAutofit lnSpcReduction="10000"/>
          </a:bodyPr>
          <a:lstStyle/>
          <a:p>
            <a:pPr marL="457200" lvl="1" indent="-457200" algn="l">
              <a:spcAft>
                <a:spcPts val="1800"/>
              </a:spcAft>
              <a:buFont typeface="Arial" panose="020B0604020202020204" pitchFamily="34" charset="0"/>
              <a:buChar char="•"/>
            </a:pPr>
            <a:r>
              <a:rPr lang="en-US" sz="2000" dirty="0"/>
              <a:t>This interim analysis shows the trending existence of clinical differences between switchers and non-switchers, including a milder comorbidity profile in switchers </a:t>
            </a:r>
          </a:p>
          <a:p>
            <a:pPr marL="457200" lvl="1" indent="-457200">
              <a:spcAft>
                <a:spcPts val="1800"/>
              </a:spcAft>
              <a:buFont typeface="Arial" panose="020B0604020202020204" pitchFamily="34" charset="0"/>
              <a:buChar char="•"/>
            </a:pPr>
            <a:r>
              <a:rPr lang="en-US" sz="2000" dirty="0"/>
              <a:t>Although switchers experienced similar PV-related symptoms as non-switchers at baseline (ie,12 months prior to </a:t>
            </a:r>
            <a:r>
              <a:rPr lang="en-US" sz="2000" dirty="0">
                <a:effectLst/>
                <a:latin typeface="Arial" panose="020B0604020202020204" pitchFamily="34" charset="0"/>
                <a:ea typeface="Arial" panose="020B0604020202020204" pitchFamily="34" charset="0"/>
                <a:cs typeface="Noto Sans Symbols"/>
              </a:rPr>
              <a:t>establishing </a:t>
            </a:r>
            <a:r>
              <a:rPr lang="en-US" sz="2000" dirty="0"/>
              <a:t>suboptimal response to 1L therapy), switchers were more likely to experience persistence of PV-related symptoms or presence of new symptoms as their suboptimal response type</a:t>
            </a:r>
          </a:p>
          <a:p>
            <a:pPr marL="457200" lvl="1" indent="-457200">
              <a:spcAft>
                <a:spcPts val="1800"/>
              </a:spcAft>
              <a:buFont typeface="Arial" panose="020B0604020202020204" pitchFamily="34" charset="0"/>
              <a:buChar char="•"/>
            </a:pPr>
            <a:r>
              <a:rPr lang="en-US" sz="2000" dirty="0"/>
              <a:t>Together, these two factors may have influenced clinicians’ decisions to switch patients to </a:t>
            </a:r>
            <a:r>
              <a:rPr lang="en-US" sz="2000" dirty="0" err="1"/>
              <a:t>ruxolitinib</a:t>
            </a:r>
            <a:r>
              <a:rPr lang="en-US" sz="2000" dirty="0"/>
              <a:t> or continue 1L therapy</a:t>
            </a:r>
          </a:p>
          <a:p>
            <a:pPr marL="457200" lvl="1" indent="-457200">
              <a:spcAft>
                <a:spcPts val="1800"/>
              </a:spcAft>
              <a:buFont typeface="Arial" panose="020B0604020202020204" pitchFamily="34" charset="0"/>
              <a:buChar char="•"/>
            </a:pPr>
            <a:r>
              <a:rPr lang="en-GB" sz="2000" dirty="0"/>
              <a:t>Clinicians and patients may be more likely to switch to 2L therapy when the patient has fewer comorbidities and continues to be symptomatic</a:t>
            </a:r>
            <a:endParaRPr lang="en-US" sz="2000" dirty="0"/>
          </a:p>
        </p:txBody>
      </p:sp>
      <p:sp>
        <p:nvSpPr>
          <p:cNvPr id="4" name="Footer Placeholder 3">
            <a:extLst>
              <a:ext uri="{FF2B5EF4-FFF2-40B4-BE49-F238E27FC236}">
                <a16:creationId xmlns:a16="http://schemas.microsoft.com/office/drawing/2014/main" id="{036C9019-E70B-49B1-A188-7E71EA6DB481}"/>
              </a:ext>
            </a:extLst>
          </p:cNvPr>
          <p:cNvSpPr>
            <a:spLocks noGrp="1"/>
          </p:cNvSpPr>
          <p:nvPr>
            <p:ph type="ftr" sz="quarter" idx="3"/>
          </p:nvPr>
        </p:nvSpPr>
        <p:spPr/>
        <p:txBody>
          <a:bodyPr/>
          <a:lstStyle/>
          <a:p>
            <a:endParaRPr lang="en-US" dirty="0"/>
          </a:p>
        </p:txBody>
      </p:sp>
      <p:sp>
        <p:nvSpPr>
          <p:cNvPr id="5" name="Slide Number Placeholder 4">
            <a:extLst>
              <a:ext uri="{FF2B5EF4-FFF2-40B4-BE49-F238E27FC236}">
                <a16:creationId xmlns:a16="http://schemas.microsoft.com/office/drawing/2014/main" id="{4B618EDC-5040-4297-950C-5C196249256C}"/>
              </a:ext>
            </a:extLst>
          </p:cNvPr>
          <p:cNvSpPr>
            <a:spLocks noGrp="1"/>
          </p:cNvSpPr>
          <p:nvPr>
            <p:ph type="sldNum" sz="quarter" idx="12"/>
          </p:nvPr>
        </p:nvSpPr>
        <p:spPr/>
        <p:txBody>
          <a:bodyPr/>
          <a:lstStyle/>
          <a:p>
            <a:fld id="{DA69A137-6BDB-47B4-8B9B-30BE2E63C07B}" type="slidenum">
              <a:rPr lang="en-US" smtClean="0"/>
              <a:t>10</a:t>
            </a:fld>
            <a:endParaRPr lang="en-US"/>
          </a:p>
        </p:txBody>
      </p:sp>
    </p:spTree>
    <p:custDataLst>
      <p:tags r:id="rId1"/>
    </p:custDataLst>
    <p:extLst>
      <p:ext uri="{BB962C8B-B14F-4D97-AF65-F5344CB8AC3E}">
        <p14:creationId xmlns:p14="http://schemas.microsoft.com/office/powerpoint/2010/main" val="24291814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169EB8-1E17-4D8A-A2E8-D0AB23FD75DE}"/>
              </a:ext>
            </a:extLst>
          </p:cNvPr>
          <p:cNvSpPr>
            <a:spLocks noGrp="1"/>
          </p:cNvSpPr>
          <p:nvPr>
            <p:ph type="title"/>
          </p:nvPr>
        </p:nvSpPr>
        <p:spPr>
          <a:xfrm>
            <a:off x="1997416" y="2094104"/>
            <a:ext cx="4098584" cy="940305"/>
          </a:xfrm>
        </p:spPr>
        <p:txBody>
          <a:bodyPr>
            <a:normAutofit/>
          </a:bodyPr>
          <a:lstStyle/>
          <a:p>
            <a:pPr algn="ctr"/>
            <a:r>
              <a:rPr lang="en-US" sz="4800" dirty="0"/>
              <a:t>Thank You!</a:t>
            </a:r>
          </a:p>
        </p:txBody>
      </p:sp>
      <p:sp>
        <p:nvSpPr>
          <p:cNvPr id="4" name="Slide Number Placeholder 3">
            <a:extLst>
              <a:ext uri="{FF2B5EF4-FFF2-40B4-BE49-F238E27FC236}">
                <a16:creationId xmlns:a16="http://schemas.microsoft.com/office/drawing/2014/main" id="{F647EC19-908F-4998-A29E-4B6DEA0D5B88}"/>
              </a:ext>
            </a:extLst>
          </p:cNvPr>
          <p:cNvSpPr>
            <a:spLocks noGrp="1"/>
          </p:cNvSpPr>
          <p:nvPr>
            <p:ph type="sldNum" sz="quarter" idx="12"/>
          </p:nvPr>
        </p:nvSpPr>
        <p:spPr/>
        <p:txBody>
          <a:bodyPr/>
          <a:lstStyle/>
          <a:p>
            <a:fld id="{DA69A137-6BDB-47B4-8B9B-30BE2E63C07B}" type="slidenum">
              <a:rPr lang="en-US" smtClean="0"/>
              <a:t>11</a:t>
            </a:fld>
            <a:endParaRPr lang="en-US"/>
          </a:p>
        </p:txBody>
      </p:sp>
      <p:sp>
        <p:nvSpPr>
          <p:cNvPr id="6" name="Rectangle: Rounded Corners 5">
            <a:extLst>
              <a:ext uri="{FF2B5EF4-FFF2-40B4-BE49-F238E27FC236}">
                <a16:creationId xmlns:a16="http://schemas.microsoft.com/office/drawing/2014/main" id="{3CA4F9CE-9463-406D-B14E-94F212EFF5A3}"/>
              </a:ext>
            </a:extLst>
          </p:cNvPr>
          <p:cNvSpPr/>
          <p:nvPr/>
        </p:nvSpPr>
        <p:spPr>
          <a:xfrm>
            <a:off x="8293100" y="675184"/>
            <a:ext cx="3511550" cy="5807677"/>
          </a:xfrm>
          <a:prstGeom prst="roundRect">
            <a:avLst>
              <a:gd name="adj" fmla="val 5856"/>
            </a:avLst>
          </a:prstGeom>
          <a:solidFill>
            <a:schemeClr val="accent1">
              <a:alpha val="55000"/>
            </a:schemeClr>
          </a:solidFill>
          <a:ln w="317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Rounded Corners 6">
            <a:extLst>
              <a:ext uri="{FF2B5EF4-FFF2-40B4-BE49-F238E27FC236}">
                <a16:creationId xmlns:a16="http://schemas.microsoft.com/office/drawing/2014/main" id="{EDB7BDD3-3782-4F04-8B92-36B4EB86E211}"/>
              </a:ext>
            </a:extLst>
          </p:cNvPr>
          <p:cNvSpPr/>
          <p:nvPr/>
        </p:nvSpPr>
        <p:spPr>
          <a:xfrm>
            <a:off x="8459827" y="852466"/>
            <a:ext cx="3178097" cy="5496379"/>
          </a:xfrm>
          <a:prstGeom prst="roundRect">
            <a:avLst>
              <a:gd name="adj" fmla="val 6819"/>
            </a:avLst>
          </a:prstGeom>
          <a:solidFill>
            <a:schemeClr val="bg1"/>
          </a:solidFill>
          <a:ln w="317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Text Placeholder 11">
            <a:extLst>
              <a:ext uri="{FF2B5EF4-FFF2-40B4-BE49-F238E27FC236}">
                <a16:creationId xmlns:a16="http://schemas.microsoft.com/office/drawing/2014/main" id="{514C866A-E3B6-49F6-8E6D-DFB3FE893E0C}"/>
              </a:ext>
            </a:extLst>
          </p:cNvPr>
          <p:cNvSpPr txBox="1">
            <a:spLocks/>
          </p:cNvSpPr>
          <p:nvPr/>
        </p:nvSpPr>
        <p:spPr>
          <a:xfrm>
            <a:off x="8553535" y="5719593"/>
            <a:ext cx="3034632" cy="623912"/>
          </a:xfrm>
          <a:prstGeom prst="rect">
            <a:avLst/>
          </a:prstGeom>
        </p:spPr>
        <p:txBody>
          <a:bodyPr vert="horz" lIns="91440" tIns="45720" rIns="91440" bIns="45720" rtlCol="0" anchor="ctr">
            <a:normAutofit lnSpcReduction="10000"/>
          </a:bodyPr>
          <a:lstStyle>
            <a:lvl1pPr marL="228600" indent="-228600" algn="l" defTabSz="914400" rtl="0" eaLnBrk="1" latinLnBrk="0" hangingPunct="1">
              <a:lnSpc>
                <a:spcPct val="100000"/>
              </a:lnSpc>
              <a:spcBef>
                <a:spcPts val="1200"/>
              </a:spcBef>
              <a:buClr>
                <a:schemeClr val="accent4"/>
              </a:buClr>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100000"/>
              </a:lnSpc>
              <a:spcBef>
                <a:spcPts val="1200"/>
              </a:spcBef>
              <a:buClr>
                <a:schemeClr val="accent4"/>
              </a:buClr>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100000"/>
              </a:lnSpc>
              <a:spcBef>
                <a:spcPts val="1200"/>
              </a:spcBef>
              <a:buClr>
                <a:schemeClr val="accent4"/>
              </a:buClr>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100000"/>
              </a:lnSpc>
              <a:spcBef>
                <a:spcPts val="1200"/>
              </a:spcBef>
              <a:buClr>
                <a:schemeClr val="accent4"/>
              </a:buClr>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100000"/>
              </a:lnSpc>
              <a:spcBef>
                <a:spcPts val="1200"/>
              </a:spcBef>
              <a:buClr>
                <a:schemeClr val="accent4"/>
              </a:buClr>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sz="1400" baseline="30000" dirty="0"/>
              <a:t>Copies of this poster obtained through</a:t>
            </a:r>
            <a:br>
              <a:rPr lang="en-US" sz="1400" baseline="30000" dirty="0"/>
            </a:br>
            <a:r>
              <a:rPr lang="en-US" sz="1400" baseline="30000" dirty="0"/>
              <a:t>Quick Response (QR) code are for personal use only</a:t>
            </a:r>
            <a:br>
              <a:rPr lang="en-US" sz="1400" baseline="30000" dirty="0"/>
            </a:br>
            <a:r>
              <a:rPr lang="en-US" sz="1400" baseline="30000" dirty="0"/>
              <a:t>and may not be reproduced without permission</a:t>
            </a:r>
            <a:br>
              <a:rPr lang="en-US" sz="1400" baseline="30000" dirty="0"/>
            </a:br>
            <a:r>
              <a:rPr lang="en-US" sz="1400" baseline="30000" dirty="0"/>
              <a:t>of the authors.</a:t>
            </a:r>
          </a:p>
        </p:txBody>
      </p:sp>
      <p:sp>
        <p:nvSpPr>
          <p:cNvPr id="9" name="TextBox 8">
            <a:extLst>
              <a:ext uri="{FF2B5EF4-FFF2-40B4-BE49-F238E27FC236}">
                <a16:creationId xmlns:a16="http://schemas.microsoft.com/office/drawing/2014/main" id="{1157E734-28B1-481C-882E-CC90ED964EE4}"/>
              </a:ext>
            </a:extLst>
          </p:cNvPr>
          <p:cNvSpPr txBox="1"/>
          <p:nvPr/>
        </p:nvSpPr>
        <p:spPr>
          <a:xfrm>
            <a:off x="8781525" y="4080666"/>
            <a:ext cx="2806641" cy="984885"/>
          </a:xfrm>
          <a:prstGeom prst="rect">
            <a:avLst/>
          </a:prstGeom>
          <a:noFill/>
        </p:spPr>
        <p:txBody>
          <a:bodyPr wrap="square" rtlCol="0">
            <a:spAutoFit/>
          </a:bodyPr>
          <a:lstStyle/>
          <a:p>
            <a:pPr marL="171450" indent="-171450">
              <a:spcBef>
                <a:spcPts val="600"/>
              </a:spcBef>
              <a:buClr>
                <a:schemeClr val="accent2"/>
              </a:buClr>
              <a:buFont typeface="Arial" panose="020B0604020202020204" pitchFamily="34" charset="0"/>
              <a:buChar char="•"/>
            </a:pPr>
            <a:r>
              <a:rPr lang="en-US" sz="1600" b="1" dirty="0">
                <a:solidFill>
                  <a:srgbClr val="007C9F"/>
                </a:solidFill>
                <a:latin typeface="Arial" panose="020B0604020202020204" pitchFamily="34" charset="0"/>
                <a:cs typeface="Arial" panose="020B0604020202020204" pitchFamily="34" charset="0"/>
              </a:rPr>
              <a:t>Poster</a:t>
            </a:r>
          </a:p>
          <a:p>
            <a:pPr marL="171450" indent="-171450">
              <a:spcBef>
                <a:spcPts val="600"/>
              </a:spcBef>
              <a:buClr>
                <a:schemeClr val="accent2"/>
              </a:buClr>
              <a:buFont typeface="Arial" panose="020B0604020202020204" pitchFamily="34" charset="0"/>
              <a:buChar char="•"/>
            </a:pPr>
            <a:r>
              <a:rPr lang="en-US" sz="1600" b="1" dirty="0">
                <a:solidFill>
                  <a:srgbClr val="007C9F"/>
                </a:solidFill>
                <a:latin typeface="Arial" panose="020B0604020202020204" pitchFamily="34" charset="0"/>
                <a:cs typeface="Arial" panose="020B0604020202020204" pitchFamily="34" charset="0"/>
              </a:rPr>
              <a:t>Presentation slide deck</a:t>
            </a:r>
          </a:p>
          <a:p>
            <a:pPr marL="171450" indent="-171450">
              <a:spcBef>
                <a:spcPts val="600"/>
              </a:spcBef>
              <a:buClr>
                <a:schemeClr val="accent2"/>
              </a:buClr>
              <a:buFont typeface="Arial" panose="020B0604020202020204" pitchFamily="34" charset="0"/>
              <a:buChar char="•"/>
            </a:pPr>
            <a:r>
              <a:rPr lang="en-US" sz="1600" b="1" dirty="0">
                <a:solidFill>
                  <a:srgbClr val="007C9F"/>
                </a:solidFill>
                <a:latin typeface="Arial" panose="020B0604020202020204" pitchFamily="34" charset="0"/>
                <a:cs typeface="Arial" panose="020B0604020202020204" pitchFamily="34" charset="0"/>
              </a:rPr>
              <a:t>Supplementary material</a:t>
            </a:r>
          </a:p>
        </p:txBody>
      </p:sp>
      <p:sp>
        <p:nvSpPr>
          <p:cNvPr id="10" name="Text Placeholder 11">
            <a:extLst>
              <a:ext uri="{FF2B5EF4-FFF2-40B4-BE49-F238E27FC236}">
                <a16:creationId xmlns:a16="http://schemas.microsoft.com/office/drawing/2014/main" id="{AA48882E-2F19-48D6-8D24-50F1633D3421}"/>
              </a:ext>
            </a:extLst>
          </p:cNvPr>
          <p:cNvSpPr txBox="1">
            <a:spLocks/>
          </p:cNvSpPr>
          <p:nvPr/>
        </p:nvSpPr>
        <p:spPr>
          <a:xfrm>
            <a:off x="8710062" y="3385658"/>
            <a:ext cx="2749930" cy="506487"/>
          </a:xfrm>
          <a:prstGeom prst="rect">
            <a:avLst/>
          </a:prstGeom>
        </p:spPr>
        <p:txBody>
          <a:bodyPr vert="horz" lIns="91440" tIns="45720" rIns="91440" bIns="45720" rtlCol="0" anchor="ctr">
            <a:normAutofit lnSpcReduction="10000"/>
          </a:bodyPr>
          <a:lstStyle>
            <a:lvl1pPr marL="228600" indent="-228600" algn="l" defTabSz="914400" rtl="0" eaLnBrk="1" latinLnBrk="0" hangingPunct="1">
              <a:lnSpc>
                <a:spcPct val="100000"/>
              </a:lnSpc>
              <a:spcBef>
                <a:spcPts val="1200"/>
              </a:spcBef>
              <a:buClr>
                <a:schemeClr val="accent4"/>
              </a:buClr>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100000"/>
              </a:lnSpc>
              <a:spcBef>
                <a:spcPts val="1200"/>
              </a:spcBef>
              <a:buClr>
                <a:schemeClr val="accent4"/>
              </a:buClr>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100000"/>
              </a:lnSpc>
              <a:spcBef>
                <a:spcPts val="1200"/>
              </a:spcBef>
              <a:buClr>
                <a:schemeClr val="accent4"/>
              </a:buClr>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100000"/>
              </a:lnSpc>
              <a:spcBef>
                <a:spcPts val="1200"/>
              </a:spcBef>
              <a:buClr>
                <a:schemeClr val="accent4"/>
              </a:buClr>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100000"/>
              </a:lnSpc>
              <a:spcBef>
                <a:spcPts val="1200"/>
              </a:spcBef>
              <a:buClr>
                <a:schemeClr val="accent4"/>
              </a:buClr>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2800" b="1" dirty="0">
                <a:solidFill>
                  <a:schemeClr val="accent2"/>
                </a:solidFill>
              </a:rPr>
              <a:t>Scan to obtain</a:t>
            </a:r>
          </a:p>
        </p:txBody>
      </p:sp>
      <p:sp>
        <p:nvSpPr>
          <p:cNvPr id="11" name="Arrow: Curved Right 10">
            <a:extLst>
              <a:ext uri="{FF2B5EF4-FFF2-40B4-BE49-F238E27FC236}">
                <a16:creationId xmlns:a16="http://schemas.microsoft.com/office/drawing/2014/main" id="{D7644940-A474-4DB8-A58E-7D70ED9A9B81}"/>
              </a:ext>
            </a:extLst>
          </p:cNvPr>
          <p:cNvSpPr/>
          <p:nvPr/>
        </p:nvSpPr>
        <p:spPr>
          <a:xfrm>
            <a:off x="7664459" y="2581649"/>
            <a:ext cx="1074048" cy="1309606"/>
          </a:xfrm>
          <a:prstGeom prst="curvedRightArrow">
            <a:avLst>
              <a:gd name="adj1" fmla="val 25000"/>
              <a:gd name="adj2" fmla="val 46725"/>
              <a:gd name="adj3" fmla="val 21185"/>
            </a:avLst>
          </a:prstGeom>
          <a:solidFill>
            <a:schemeClr val="accent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9" name="Content Placeholder 18">
            <a:extLst>
              <a:ext uri="{FF2B5EF4-FFF2-40B4-BE49-F238E27FC236}">
                <a16:creationId xmlns:a16="http://schemas.microsoft.com/office/drawing/2014/main" id="{3DB0F363-F7A1-4D90-B1EB-F2A74638BB4A}"/>
              </a:ext>
            </a:extLst>
          </p:cNvPr>
          <p:cNvSpPr>
            <a:spLocks noGrp="1"/>
          </p:cNvSpPr>
          <p:nvPr>
            <p:ph idx="1"/>
          </p:nvPr>
        </p:nvSpPr>
        <p:spPr>
          <a:xfrm>
            <a:off x="1702316" y="3386885"/>
            <a:ext cx="4688785" cy="838994"/>
          </a:xfrm>
        </p:spPr>
        <p:txBody>
          <a:bodyPr>
            <a:normAutofit lnSpcReduction="10000"/>
          </a:bodyPr>
          <a:lstStyle/>
          <a:p>
            <a:pPr marL="0" indent="0" algn="ctr">
              <a:buNone/>
            </a:pPr>
            <a:r>
              <a:rPr lang="en-US" sz="2000" dirty="0"/>
              <a:t>Steffen </a:t>
            </a:r>
            <a:r>
              <a:rPr lang="en-US" sz="2000" dirty="0" err="1"/>
              <a:t>Koschmieder</a:t>
            </a:r>
            <a:r>
              <a:rPr lang="en-US" sz="2000" dirty="0"/>
              <a:t>, MD,</a:t>
            </a:r>
          </a:p>
          <a:p>
            <a:pPr marL="0" indent="0" algn="ctr">
              <a:buNone/>
            </a:pPr>
            <a:r>
              <a:rPr lang="en-US" sz="2000" dirty="0"/>
              <a:t>on behalf of PV-Switch investigators</a:t>
            </a:r>
          </a:p>
        </p:txBody>
      </p:sp>
      <p:grpSp>
        <p:nvGrpSpPr>
          <p:cNvPr id="25" name="Group 24">
            <a:extLst>
              <a:ext uri="{FF2B5EF4-FFF2-40B4-BE49-F238E27FC236}">
                <a16:creationId xmlns:a16="http://schemas.microsoft.com/office/drawing/2014/main" id="{F8BB8482-846D-4169-BB5E-94B1AB2EE37B}"/>
              </a:ext>
            </a:extLst>
          </p:cNvPr>
          <p:cNvGrpSpPr/>
          <p:nvPr/>
        </p:nvGrpSpPr>
        <p:grpSpPr>
          <a:xfrm>
            <a:off x="2295599" y="4578354"/>
            <a:ext cx="3502218" cy="402546"/>
            <a:chOff x="2407181" y="4777524"/>
            <a:chExt cx="3502218" cy="402546"/>
          </a:xfrm>
        </p:grpSpPr>
        <p:grpSp>
          <p:nvGrpSpPr>
            <p:cNvPr id="20" name="Group 19">
              <a:extLst>
                <a:ext uri="{FF2B5EF4-FFF2-40B4-BE49-F238E27FC236}">
                  <a16:creationId xmlns:a16="http://schemas.microsoft.com/office/drawing/2014/main" id="{B05EA4A1-76DA-4D80-A587-1F8AE988AF93}"/>
                </a:ext>
              </a:extLst>
            </p:cNvPr>
            <p:cNvGrpSpPr/>
            <p:nvPr/>
          </p:nvGrpSpPr>
          <p:grpSpPr>
            <a:xfrm>
              <a:off x="2407181" y="4826339"/>
              <a:ext cx="288636" cy="288636"/>
              <a:chOff x="323851" y="619793"/>
              <a:chExt cx="288636" cy="288636"/>
            </a:xfrm>
            <a:solidFill>
              <a:schemeClr val="accent4"/>
            </a:solidFill>
          </p:grpSpPr>
          <p:sp>
            <p:nvSpPr>
              <p:cNvPr id="21" name="Freeform: Shape 20">
                <a:extLst>
                  <a:ext uri="{FF2B5EF4-FFF2-40B4-BE49-F238E27FC236}">
                    <a16:creationId xmlns:a16="http://schemas.microsoft.com/office/drawing/2014/main" id="{2511EC92-38D5-416A-B866-9433704A0A7A}"/>
                  </a:ext>
                </a:extLst>
              </p:cNvPr>
              <p:cNvSpPr/>
              <p:nvPr/>
            </p:nvSpPr>
            <p:spPr>
              <a:xfrm>
                <a:off x="323851" y="619793"/>
                <a:ext cx="288636" cy="288636"/>
              </a:xfrm>
              <a:custGeom>
                <a:avLst/>
                <a:gdLst>
                  <a:gd name="connsiteX0" fmla="*/ 62459 w 288636"/>
                  <a:gd name="connsiteY0" fmla="*/ 148401 h 288636"/>
                  <a:gd name="connsiteX1" fmla="*/ 62932 w 288636"/>
                  <a:gd name="connsiteY1" fmla="*/ 150767 h 288636"/>
                  <a:gd name="connsiteX2" fmla="*/ 62459 w 288636"/>
                  <a:gd name="connsiteY2" fmla="*/ 148401 h 288636"/>
                  <a:gd name="connsiteX3" fmla="*/ 165138 w 288636"/>
                  <a:gd name="connsiteY3" fmla="*/ 24429 h 288636"/>
                  <a:gd name="connsiteX4" fmla="*/ 164191 w 288636"/>
                  <a:gd name="connsiteY4" fmla="*/ 23483 h 288636"/>
                  <a:gd name="connsiteX5" fmla="*/ 152362 w 288636"/>
                  <a:gd name="connsiteY5" fmla="*/ 14493 h 288636"/>
                  <a:gd name="connsiteX6" fmla="*/ 138640 w 288636"/>
                  <a:gd name="connsiteY6" fmla="*/ 15439 h 288636"/>
                  <a:gd name="connsiteX7" fmla="*/ 130123 w 288636"/>
                  <a:gd name="connsiteY7" fmla="*/ 22063 h 288636"/>
                  <a:gd name="connsiteX8" fmla="*/ 126338 w 288636"/>
                  <a:gd name="connsiteY8" fmla="*/ 24429 h 288636"/>
                  <a:gd name="connsiteX9" fmla="*/ 165138 w 288636"/>
                  <a:gd name="connsiteY9" fmla="*/ 24429 h 288636"/>
                  <a:gd name="connsiteX10" fmla="*/ 255041 w 288636"/>
                  <a:gd name="connsiteY10" fmla="*/ 124742 h 288636"/>
                  <a:gd name="connsiteX11" fmla="*/ 257407 w 288636"/>
                  <a:gd name="connsiteY11" fmla="*/ 123796 h 288636"/>
                  <a:gd name="connsiteX12" fmla="*/ 273968 w 288636"/>
                  <a:gd name="connsiteY12" fmla="*/ 111020 h 288636"/>
                  <a:gd name="connsiteX13" fmla="*/ 273968 w 288636"/>
                  <a:gd name="connsiteY13" fmla="*/ 108181 h 288636"/>
                  <a:gd name="connsiteX14" fmla="*/ 256934 w 288636"/>
                  <a:gd name="connsiteY14" fmla="*/ 94932 h 288636"/>
                  <a:gd name="connsiteX15" fmla="*/ 255041 w 288636"/>
                  <a:gd name="connsiteY15" fmla="*/ 93986 h 288636"/>
                  <a:gd name="connsiteX16" fmla="*/ 255041 w 288636"/>
                  <a:gd name="connsiteY16" fmla="*/ 124742 h 288636"/>
                  <a:gd name="connsiteX17" fmla="*/ 36908 w 288636"/>
                  <a:gd name="connsiteY17" fmla="*/ 93986 h 288636"/>
                  <a:gd name="connsiteX18" fmla="*/ 35015 w 288636"/>
                  <a:gd name="connsiteY18" fmla="*/ 95405 h 288636"/>
                  <a:gd name="connsiteX19" fmla="*/ 23659 w 288636"/>
                  <a:gd name="connsiteY19" fmla="*/ 104396 h 288636"/>
                  <a:gd name="connsiteX20" fmla="*/ 17507 w 288636"/>
                  <a:gd name="connsiteY20" fmla="*/ 109127 h 288636"/>
                  <a:gd name="connsiteX21" fmla="*/ 17507 w 288636"/>
                  <a:gd name="connsiteY21" fmla="*/ 111493 h 288636"/>
                  <a:gd name="connsiteX22" fmla="*/ 20346 w 288636"/>
                  <a:gd name="connsiteY22" fmla="*/ 113386 h 288636"/>
                  <a:gd name="connsiteX23" fmla="*/ 35015 w 288636"/>
                  <a:gd name="connsiteY23" fmla="*/ 124742 h 288636"/>
                  <a:gd name="connsiteX24" fmla="*/ 37381 w 288636"/>
                  <a:gd name="connsiteY24" fmla="*/ 125689 h 288636"/>
                  <a:gd name="connsiteX25" fmla="*/ 37381 w 288636"/>
                  <a:gd name="connsiteY25" fmla="*/ 93986 h 288636"/>
                  <a:gd name="connsiteX26" fmla="*/ 12303 w 288636"/>
                  <a:gd name="connsiteY26" fmla="*/ 122376 h 288636"/>
                  <a:gd name="connsiteX27" fmla="*/ 11829 w 288636"/>
                  <a:gd name="connsiteY27" fmla="*/ 123796 h 288636"/>
                  <a:gd name="connsiteX28" fmla="*/ 12303 w 288636"/>
                  <a:gd name="connsiteY28" fmla="*/ 140357 h 288636"/>
                  <a:gd name="connsiteX29" fmla="*/ 12303 w 288636"/>
                  <a:gd name="connsiteY29" fmla="*/ 141776 h 288636"/>
                  <a:gd name="connsiteX30" fmla="*/ 11829 w 288636"/>
                  <a:gd name="connsiteY30" fmla="*/ 181996 h 288636"/>
                  <a:gd name="connsiteX31" fmla="*/ 11829 w 288636"/>
                  <a:gd name="connsiteY31" fmla="*/ 265275 h 288636"/>
                  <a:gd name="connsiteX32" fmla="*/ 12303 w 288636"/>
                  <a:gd name="connsiteY32" fmla="*/ 270953 h 288636"/>
                  <a:gd name="connsiteX33" fmla="*/ 14668 w 288636"/>
                  <a:gd name="connsiteY33" fmla="*/ 271899 h 288636"/>
                  <a:gd name="connsiteX34" fmla="*/ 26971 w 288636"/>
                  <a:gd name="connsiteY34" fmla="*/ 262436 h 288636"/>
                  <a:gd name="connsiteX35" fmla="*/ 48264 w 288636"/>
                  <a:gd name="connsiteY35" fmla="*/ 245875 h 288636"/>
                  <a:gd name="connsiteX36" fmla="*/ 62459 w 288636"/>
                  <a:gd name="connsiteY36" fmla="*/ 234519 h 288636"/>
                  <a:gd name="connsiteX37" fmla="*/ 91323 w 288636"/>
                  <a:gd name="connsiteY37" fmla="*/ 212279 h 288636"/>
                  <a:gd name="connsiteX38" fmla="*/ 108830 w 288636"/>
                  <a:gd name="connsiteY38" fmla="*/ 199031 h 288636"/>
                  <a:gd name="connsiteX39" fmla="*/ 109776 w 288636"/>
                  <a:gd name="connsiteY39" fmla="*/ 197611 h 288636"/>
                  <a:gd name="connsiteX40" fmla="*/ 90376 w 288636"/>
                  <a:gd name="connsiteY40" fmla="*/ 182469 h 288636"/>
                  <a:gd name="connsiteX41" fmla="*/ 70503 w 288636"/>
                  <a:gd name="connsiteY41" fmla="*/ 167328 h 288636"/>
                  <a:gd name="connsiteX42" fmla="*/ 51103 w 288636"/>
                  <a:gd name="connsiteY42" fmla="*/ 152186 h 288636"/>
                  <a:gd name="connsiteX43" fmla="*/ 31703 w 288636"/>
                  <a:gd name="connsiteY43" fmla="*/ 137045 h 288636"/>
                  <a:gd name="connsiteX44" fmla="*/ 12303 w 288636"/>
                  <a:gd name="connsiteY44" fmla="*/ 122376 h 288636"/>
                  <a:gd name="connsiteX45" fmla="*/ 181226 w 288636"/>
                  <a:gd name="connsiteY45" fmla="*/ 198084 h 288636"/>
                  <a:gd name="connsiteX46" fmla="*/ 278226 w 288636"/>
                  <a:gd name="connsiteY46" fmla="*/ 272846 h 288636"/>
                  <a:gd name="connsiteX47" fmla="*/ 279173 w 288636"/>
                  <a:gd name="connsiteY47" fmla="*/ 270953 h 288636"/>
                  <a:gd name="connsiteX48" fmla="*/ 279646 w 288636"/>
                  <a:gd name="connsiteY48" fmla="*/ 266694 h 288636"/>
                  <a:gd name="connsiteX49" fmla="*/ 279646 w 288636"/>
                  <a:gd name="connsiteY49" fmla="*/ 180104 h 288636"/>
                  <a:gd name="connsiteX50" fmla="*/ 279173 w 288636"/>
                  <a:gd name="connsiteY50" fmla="*/ 171586 h 288636"/>
                  <a:gd name="connsiteX51" fmla="*/ 279173 w 288636"/>
                  <a:gd name="connsiteY51" fmla="*/ 170640 h 288636"/>
                  <a:gd name="connsiteX52" fmla="*/ 279173 w 288636"/>
                  <a:gd name="connsiteY52" fmla="*/ 139411 h 288636"/>
                  <a:gd name="connsiteX53" fmla="*/ 279646 w 288636"/>
                  <a:gd name="connsiteY53" fmla="*/ 134206 h 288636"/>
                  <a:gd name="connsiteX54" fmla="*/ 279646 w 288636"/>
                  <a:gd name="connsiteY54" fmla="*/ 123796 h 288636"/>
                  <a:gd name="connsiteX55" fmla="*/ 279173 w 288636"/>
                  <a:gd name="connsiteY55" fmla="*/ 122376 h 288636"/>
                  <a:gd name="connsiteX56" fmla="*/ 181226 w 288636"/>
                  <a:gd name="connsiteY56" fmla="*/ 198084 h 288636"/>
                  <a:gd name="connsiteX57" fmla="*/ 267343 w 288636"/>
                  <a:gd name="connsiteY57" fmla="*/ 279470 h 288636"/>
                  <a:gd name="connsiteX58" fmla="*/ 266397 w 288636"/>
                  <a:gd name="connsiteY58" fmla="*/ 278524 h 288636"/>
                  <a:gd name="connsiteX59" fmla="*/ 258826 w 288636"/>
                  <a:gd name="connsiteY59" fmla="*/ 272373 h 288636"/>
                  <a:gd name="connsiteX60" fmla="*/ 242738 w 288636"/>
                  <a:gd name="connsiteY60" fmla="*/ 260070 h 288636"/>
                  <a:gd name="connsiteX61" fmla="*/ 228070 w 288636"/>
                  <a:gd name="connsiteY61" fmla="*/ 248241 h 288636"/>
                  <a:gd name="connsiteX62" fmla="*/ 212455 w 288636"/>
                  <a:gd name="connsiteY62" fmla="*/ 236411 h 288636"/>
                  <a:gd name="connsiteX63" fmla="*/ 192109 w 288636"/>
                  <a:gd name="connsiteY63" fmla="*/ 220323 h 288636"/>
                  <a:gd name="connsiteX64" fmla="*/ 173655 w 288636"/>
                  <a:gd name="connsiteY64" fmla="*/ 205655 h 288636"/>
                  <a:gd name="connsiteX65" fmla="*/ 170816 w 288636"/>
                  <a:gd name="connsiteY65" fmla="*/ 205655 h 288636"/>
                  <a:gd name="connsiteX66" fmla="*/ 162299 w 288636"/>
                  <a:gd name="connsiteY66" fmla="*/ 212279 h 288636"/>
                  <a:gd name="connsiteX67" fmla="*/ 149050 w 288636"/>
                  <a:gd name="connsiteY67" fmla="*/ 217958 h 288636"/>
                  <a:gd name="connsiteX68" fmla="*/ 132489 w 288636"/>
                  <a:gd name="connsiteY68" fmla="*/ 213699 h 288636"/>
                  <a:gd name="connsiteX69" fmla="*/ 122079 w 288636"/>
                  <a:gd name="connsiteY69" fmla="*/ 205655 h 288636"/>
                  <a:gd name="connsiteX70" fmla="*/ 119713 w 288636"/>
                  <a:gd name="connsiteY70" fmla="*/ 205655 h 288636"/>
                  <a:gd name="connsiteX71" fmla="*/ 98420 w 288636"/>
                  <a:gd name="connsiteY71" fmla="*/ 222216 h 288636"/>
                  <a:gd name="connsiteX72" fmla="*/ 75235 w 288636"/>
                  <a:gd name="connsiteY72" fmla="*/ 240197 h 288636"/>
                  <a:gd name="connsiteX73" fmla="*/ 60093 w 288636"/>
                  <a:gd name="connsiteY73" fmla="*/ 252026 h 288636"/>
                  <a:gd name="connsiteX74" fmla="*/ 30756 w 288636"/>
                  <a:gd name="connsiteY74" fmla="*/ 274738 h 288636"/>
                  <a:gd name="connsiteX75" fmla="*/ 25551 w 288636"/>
                  <a:gd name="connsiteY75" fmla="*/ 278997 h 288636"/>
                  <a:gd name="connsiteX76" fmla="*/ 26498 w 288636"/>
                  <a:gd name="connsiteY76" fmla="*/ 279943 h 288636"/>
                  <a:gd name="connsiteX77" fmla="*/ 267343 w 288636"/>
                  <a:gd name="connsiteY77" fmla="*/ 279470 h 288636"/>
                  <a:gd name="connsiteX78" fmla="*/ 146211 w 288636"/>
                  <a:gd name="connsiteY78" fmla="*/ 36732 h 288636"/>
                  <a:gd name="connsiteX79" fmla="*/ 61513 w 288636"/>
                  <a:gd name="connsiteY79" fmla="*/ 36732 h 288636"/>
                  <a:gd name="connsiteX80" fmla="*/ 55835 w 288636"/>
                  <a:gd name="connsiteY80" fmla="*/ 38151 h 288636"/>
                  <a:gd name="connsiteX81" fmla="*/ 48737 w 288636"/>
                  <a:gd name="connsiteY81" fmla="*/ 49507 h 288636"/>
                  <a:gd name="connsiteX82" fmla="*/ 48737 w 288636"/>
                  <a:gd name="connsiteY82" fmla="*/ 93986 h 288636"/>
                  <a:gd name="connsiteX83" fmla="*/ 48737 w 288636"/>
                  <a:gd name="connsiteY83" fmla="*/ 132786 h 288636"/>
                  <a:gd name="connsiteX84" fmla="*/ 49683 w 288636"/>
                  <a:gd name="connsiteY84" fmla="*/ 136098 h 288636"/>
                  <a:gd name="connsiteX85" fmla="*/ 61986 w 288636"/>
                  <a:gd name="connsiteY85" fmla="*/ 146035 h 288636"/>
                  <a:gd name="connsiteX86" fmla="*/ 69083 w 288636"/>
                  <a:gd name="connsiteY86" fmla="*/ 151240 h 288636"/>
                  <a:gd name="connsiteX87" fmla="*/ 73815 w 288636"/>
                  <a:gd name="connsiteY87" fmla="*/ 155025 h 288636"/>
                  <a:gd name="connsiteX88" fmla="*/ 90376 w 288636"/>
                  <a:gd name="connsiteY88" fmla="*/ 167328 h 288636"/>
                  <a:gd name="connsiteX89" fmla="*/ 96054 w 288636"/>
                  <a:gd name="connsiteY89" fmla="*/ 172060 h 288636"/>
                  <a:gd name="connsiteX90" fmla="*/ 105991 w 288636"/>
                  <a:gd name="connsiteY90" fmla="*/ 180104 h 288636"/>
                  <a:gd name="connsiteX91" fmla="*/ 130123 w 288636"/>
                  <a:gd name="connsiteY91" fmla="*/ 199031 h 288636"/>
                  <a:gd name="connsiteX92" fmla="*/ 139586 w 288636"/>
                  <a:gd name="connsiteY92" fmla="*/ 206128 h 288636"/>
                  <a:gd name="connsiteX93" fmla="*/ 152362 w 288636"/>
                  <a:gd name="connsiteY93" fmla="*/ 206128 h 288636"/>
                  <a:gd name="connsiteX94" fmla="*/ 169396 w 288636"/>
                  <a:gd name="connsiteY94" fmla="*/ 193352 h 288636"/>
                  <a:gd name="connsiteX95" fmla="*/ 188797 w 288636"/>
                  <a:gd name="connsiteY95" fmla="*/ 178684 h 288636"/>
                  <a:gd name="connsiteX96" fmla="*/ 190216 w 288636"/>
                  <a:gd name="connsiteY96" fmla="*/ 177265 h 288636"/>
                  <a:gd name="connsiteX97" fmla="*/ 192582 w 288636"/>
                  <a:gd name="connsiteY97" fmla="*/ 174899 h 288636"/>
                  <a:gd name="connsiteX98" fmla="*/ 195894 w 288636"/>
                  <a:gd name="connsiteY98" fmla="*/ 172533 h 288636"/>
                  <a:gd name="connsiteX99" fmla="*/ 209616 w 288636"/>
                  <a:gd name="connsiteY99" fmla="*/ 162123 h 288636"/>
                  <a:gd name="connsiteX100" fmla="*/ 212928 w 288636"/>
                  <a:gd name="connsiteY100" fmla="*/ 159284 h 288636"/>
                  <a:gd name="connsiteX101" fmla="*/ 214821 w 288636"/>
                  <a:gd name="connsiteY101" fmla="*/ 157391 h 288636"/>
                  <a:gd name="connsiteX102" fmla="*/ 225231 w 288636"/>
                  <a:gd name="connsiteY102" fmla="*/ 149820 h 288636"/>
                  <a:gd name="connsiteX103" fmla="*/ 233275 w 288636"/>
                  <a:gd name="connsiteY103" fmla="*/ 143669 h 288636"/>
                  <a:gd name="connsiteX104" fmla="*/ 242265 w 288636"/>
                  <a:gd name="connsiteY104" fmla="*/ 136572 h 288636"/>
                  <a:gd name="connsiteX105" fmla="*/ 243685 w 288636"/>
                  <a:gd name="connsiteY105" fmla="*/ 132786 h 288636"/>
                  <a:gd name="connsiteX106" fmla="*/ 243685 w 288636"/>
                  <a:gd name="connsiteY106" fmla="*/ 127581 h 288636"/>
                  <a:gd name="connsiteX107" fmla="*/ 243685 w 288636"/>
                  <a:gd name="connsiteY107" fmla="*/ 49507 h 288636"/>
                  <a:gd name="connsiteX108" fmla="*/ 242265 w 288636"/>
                  <a:gd name="connsiteY108" fmla="*/ 43829 h 288636"/>
                  <a:gd name="connsiteX109" fmla="*/ 230909 w 288636"/>
                  <a:gd name="connsiteY109" fmla="*/ 37205 h 288636"/>
                  <a:gd name="connsiteX110" fmla="*/ 146211 w 288636"/>
                  <a:gd name="connsiteY110" fmla="*/ 36732 h 288636"/>
                  <a:gd name="connsiteX111" fmla="*/ 145264 w 288636"/>
                  <a:gd name="connsiteY111" fmla="*/ 291773 h 288636"/>
                  <a:gd name="connsiteX112" fmla="*/ 27917 w 288636"/>
                  <a:gd name="connsiteY112" fmla="*/ 291773 h 288636"/>
                  <a:gd name="connsiteX113" fmla="*/ 19400 w 288636"/>
                  <a:gd name="connsiteY113" fmla="*/ 290826 h 288636"/>
                  <a:gd name="connsiteX114" fmla="*/ 6151 w 288636"/>
                  <a:gd name="connsiteY114" fmla="*/ 283256 h 288636"/>
                  <a:gd name="connsiteX115" fmla="*/ 473 w 288636"/>
                  <a:gd name="connsiteY115" fmla="*/ 266694 h 288636"/>
                  <a:gd name="connsiteX116" fmla="*/ 473 w 288636"/>
                  <a:gd name="connsiteY116" fmla="*/ 179630 h 288636"/>
                  <a:gd name="connsiteX117" fmla="*/ 473 w 288636"/>
                  <a:gd name="connsiteY117" fmla="*/ 150767 h 288636"/>
                  <a:gd name="connsiteX118" fmla="*/ 473 w 288636"/>
                  <a:gd name="connsiteY118" fmla="*/ 142723 h 288636"/>
                  <a:gd name="connsiteX119" fmla="*/ 0 w 288636"/>
                  <a:gd name="connsiteY119" fmla="*/ 135152 h 288636"/>
                  <a:gd name="connsiteX120" fmla="*/ 473 w 288636"/>
                  <a:gd name="connsiteY120" fmla="*/ 114332 h 288636"/>
                  <a:gd name="connsiteX121" fmla="*/ 473 w 288636"/>
                  <a:gd name="connsiteY121" fmla="*/ 109127 h 288636"/>
                  <a:gd name="connsiteX122" fmla="*/ 2839 w 288636"/>
                  <a:gd name="connsiteY122" fmla="*/ 104396 h 288636"/>
                  <a:gd name="connsiteX123" fmla="*/ 20820 w 288636"/>
                  <a:gd name="connsiteY123" fmla="*/ 90674 h 288636"/>
                  <a:gd name="connsiteX124" fmla="*/ 34069 w 288636"/>
                  <a:gd name="connsiteY124" fmla="*/ 80264 h 288636"/>
                  <a:gd name="connsiteX125" fmla="*/ 36908 w 288636"/>
                  <a:gd name="connsiteY125" fmla="*/ 75059 h 288636"/>
                  <a:gd name="connsiteX126" fmla="*/ 36908 w 288636"/>
                  <a:gd name="connsiteY126" fmla="*/ 48561 h 288636"/>
                  <a:gd name="connsiteX127" fmla="*/ 53469 w 288636"/>
                  <a:gd name="connsiteY127" fmla="*/ 25376 h 288636"/>
                  <a:gd name="connsiteX128" fmla="*/ 61039 w 288636"/>
                  <a:gd name="connsiteY128" fmla="*/ 23956 h 288636"/>
                  <a:gd name="connsiteX129" fmla="*/ 103625 w 288636"/>
                  <a:gd name="connsiteY129" fmla="*/ 23956 h 288636"/>
                  <a:gd name="connsiteX130" fmla="*/ 107884 w 288636"/>
                  <a:gd name="connsiteY130" fmla="*/ 22537 h 288636"/>
                  <a:gd name="connsiteX131" fmla="*/ 130596 w 288636"/>
                  <a:gd name="connsiteY131" fmla="*/ 5029 h 288636"/>
                  <a:gd name="connsiteX132" fmla="*/ 159460 w 288636"/>
                  <a:gd name="connsiteY132" fmla="*/ 4556 h 288636"/>
                  <a:gd name="connsiteX133" fmla="*/ 177913 w 288636"/>
                  <a:gd name="connsiteY133" fmla="*/ 18751 h 288636"/>
                  <a:gd name="connsiteX134" fmla="*/ 184538 w 288636"/>
                  <a:gd name="connsiteY134" fmla="*/ 23483 h 288636"/>
                  <a:gd name="connsiteX135" fmla="*/ 187850 w 288636"/>
                  <a:gd name="connsiteY135" fmla="*/ 24429 h 288636"/>
                  <a:gd name="connsiteX136" fmla="*/ 230436 w 288636"/>
                  <a:gd name="connsiteY136" fmla="*/ 24429 h 288636"/>
                  <a:gd name="connsiteX137" fmla="*/ 243685 w 288636"/>
                  <a:gd name="connsiteY137" fmla="*/ 28215 h 288636"/>
                  <a:gd name="connsiteX138" fmla="*/ 255041 w 288636"/>
                  <a:gd name="connsiteY138" fmla="*/ 48088 h 288636"/>
                  <a:gd name="connsiteX139" fmla="*/ 255041 w 288636"/>
                  <a:gd name="connsiteY139" fmla="*/ 75059 h 288636"/>
                  <a:gd name="connsiteX140" fmla="*/ 257407 w 288636"/>
                  <a:gd name="connsiteY140" fmla="*/ 80264 h 288636"/>
                  <a:gd name="connsiteX141" fmla="*/ 272075 w 288636"/>
                  <a:gd name="connsiteY141" fmla="*/ 91147 h 288636"/>
                  <a:gd name="connsiteX142" fmla="*/ 283431 w 288636"/>
                  <a:gd name="connsiteY142" fmla="*/ 100137 h 288636"/>
                  <a:gd name="connsiteX143" fmla="*/ 287217 w 288636"/>
                  <a:gd name="connsiteY143" fmla="*/ 103449 h 288636"/>
                  <a:gd name="connsiteX144" fmla="*/ 291475 w 288636"/>
                  <a:gd name="connsiteY144" fmla="*/ 111493 h 288636"/>
                  <a:gd name="connsiteX145" fmla="*/ 291002 w 288636"/>
                  <a:gd name="connsiteY145" fmla="*/ 130893 h 288636"/>
                  <a:gd name="connsiteX146" fmla="*/ 291002 w 288636"/>
                  <a:gd name="connsiteY146" fmla="*/ 131840 h 288636"/>
                  <a:gd name="connsiteX147" fmla="*/ 291475 w 288636"/>
                  <a:gd name="connsiteY147" fmla="*/ 138937 h 288636"/>
                  <a:gd name="connsiteX148" fmla="*/ 291475 w 288636"/>
                  <a:gd name="connsiteY148" fmla="*/ 155499 h 288636"/>
                  <a:gd name="connsiteX149" fmla="*/ 291002 w 288636"/>
                  <a:gd name="connsiteY149" fmla="*/ 165908 h 288636"/>
                  <a:gd name="connsiteX150" fmla="*/ 291475 w 288636"/>
                  <a:gd name="connsiteY150" fmla="*/ 173952 h 288636"/>
                  <a:gd name="connsiteX151" fmla="*/ 291002 w 288636"/>
                  <a:gd name="connsiteY151" fmla="*/ 177265 h 288636"/>
                  <a:gd name="connsiteX152" fmla="*/ 291002 w 288636"/>
                  <a:gd name="connsiteY152" fmla="*/ 178684 h 288636"/>
                  <a:gd name="connsiteX153" fmla="*/ 291475 w 288636"/>
                  <a:gd name="connsiteY153" fmla="*/ 184835 h 288636"/>
                  <a:gd name="connsiteX154" fmla="*/ 291475 w 288636"/>
                  <a:gd name="connsiteY154" fmla="*/ 267168 h 288636"/>
                  <a:gd name="connsiteX155" fmla="*/ 282012 w 288636"/>
                  <a:gd name="connsiteY155" fmla="*/ 287041 h 288636"/>
                  <a:gd name="connsiteX156" fmla="*/ 266397 w 288636"/>
                  <a:gd name="connsiteY156" fmla="*/ 292246 h 288636"/>
                  <a:gd name="connsiteX157" fmla="*/ 235168 w 288636"/>
                  <a:gd name="connsiteY157" fmla="*/ 292246 h 288636"/>
                  <a:gd name="connsiteX158" fmla="*/ 145264 w 288636"/>
                  <a:gd name="connsiteY158" fmla="*/ 292246 h 2886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Lst>
                <a:rect l="l" t="t" r="r" b="b"/>
                <a:pathLst>
                  <a:path w="288636" h="288636">
                    <a:moveTo>
                      <a:pt x="62459" y="148401"/>
                    </a:moveTo>
                    <a:cubicBezTo>
                      <a:pt x="61513" y="149347"/>
                      <a:pt x="61513" y="149820"/>
                      <a:pt x="62932" y="150767"/>
                    </a:cubicBezTo>
                    <a:cubicBezTo>
                      <a:pt x="62459" y="149820"/>
                      <a:pt x="62459" y="149347"/>
                      <a:pt x="62459" y="148401"/>
                    </a:cubicBezTo>
                    <a:moveTo>
                      <a:pt x="165138" y="24429"/>
                    </a:moveTo>
                    <a:cubicBezTo>
                      <a:pt x="164665" y="23956"/>
                      <a:pt x="164665" y="23483"/>
                      <a:pt x="164191" y="23483"/>
                    </a:cubicBezTo>
                    <a:cubicBezTo>
                      <a:pt x="160406" y="20644"/>
                      <a:pt x="156147" y="17332"/>
                      <a:pt x="152362" y="14493"/>
                    </a:cubicBezTo>
                    <a:cubicBezTo>
                      <a:pt x="148577" y="11654"/>
                      <a:pt x="142425" y="12127"/>
                      <a:pt x="138640" y="15439"/>
                    </a:cubicBezTo>
                    <a:cubicBezTo>
                      <a:pt x="135801" y="17805"/>
                      <a:pt x="132962" y="19698"/>
                      <a:pt x="130123" y="22063"/>
                    </a:cubicBezTo>
                    <a:cubicBezTo>
                      <a:pt x="128703" y="22537"/>
                      <a:pt x="127757" y="23483"/>
                      <a:pt x="126338" y="24429"/>
                    </a:cubicBezTo>
                    <a:cubicBezTo>
                      <a:pt x="129177" y="24902"/>
                      <a:pt x="162772" y="24902"/>
                      <a:pt x="165138" y="24429"/>
                    </a:cubicBezTo>
                    <a:moveTo>
                      <a:pt x="255041" y="124742"/>
                    </a:moveTo>
                    <a:cubicBezTo>
                      <a:pt x="256460" y="125215"/>
                      <a:pt x="256934" y="124269"/>
                      <a:pt x="257407" y="123796"/>
                    </a:cubicBezTo>
                    <a:cubicBezTo>
                      <a:pt x="263085" y="119537"/>
                      <a:pt x="268290" y="115279"/>
                      <a:pt x="273968" y="111020"/>
                    </a:cubicBezTo>
                    <a:cubicBezTo>
                      <a:pt x="275387" y="110074"/>
                      <a:pt x="275387" y="109127"/>
                      <a:pt x="273968" y="108181"/>
                    </a:cubicBezTo>
                    <a:cubicBezTo>
                      <a:pt x="268290" y="103923"/>
                      <a:pt x="262612" y="99191"/>
                      <a:pt x="256934" y="94932"/>
                    </a:cubicBezTo>
                    <a:cubicBezTo>
                      <a:pt x="256460" y="94459"/>
                      <a:pt x="255987" y="94459"/>
                      <a:pt x="255041" y="93986"/>
                    </a:cubicBezTo>
                    <a:lnTo>
                      <a:pt x="255041" y="124742"/>
                    </a:lnTo>
                    <a:close/>
                    <a:moveTo>
                      <a:pt x="36908" y="93986"/>
                    </a:moveTo>
                    <a:cubicBezTo>
                      <a:pt x="35961" y="94459"/>
                      <a:pt x="35488" y="94932"/>
                      <a:pt x="35015" y="95405"/>
                    </a:cubicBezTo>
                    <a:cubicBezTo>
                      <a:pt x="31229" y="98244"/>
                      <a:pt x="27444" y="101557"/>
                      <a:pt x="23659" y="104396"/>
                    </a:cubicBezTo>
                    <a:cubicBezTo>
                      <a:pt x="21766" y="105815"/>
                      <a:pt x="19400" y="107708"/>
                      <a:pt x="17507" y="109127"/>
                    </a:cubicBezTo>
                    <a:cubicBezTo>
                      <a:pt x="16561" y="110074"/>
                      <a:pt x="16561" y="110547"/>
                      <a:pt x="17507" y="111493"/>
                    </a:cubicBezTo>
                    <a:cubicBezTo>
                      <a:pt x="18454" y="111966"/>
                      <a:pt x="19400" y="112913"/>
                      <a:pt x="20346" y="113386"/>
                    </a:cubicBezTo>
                    <a:cubicBezTo>
                      <a:pt x="25078" y="117171"/>
                      <a:pt x="29810" y="120957"/>
                      <a:pt x="35015" y="124742"/>
                    </a:cubicBezTo>
                    <a:cubicBezTo>
                      <a:pt x="35488" y="125215"/>
                      <a:pt x="36434" y="126162"/>
                      <a:pt x="37381" y="125689"/>
                    </a:cubicBezTo>
                    <a:lnTo>
                      <a:pt x="37381" y="93986"/>
                    </a:lnTo>
                    <a:close/>
                    <a:moveTo>
                      <a:pt x="12303" y="122376"/>
                    </a:moveTo>
                    <a:cubicBezTo>
                      <a:pt x="12303" y="123323"/>
                      <a:pt x="11829" y="123323"/>
                      <a:pt x="11829" y="123796"/>
                    </a:cubicBezTo>
                    <a:cubicBezTo>
                      <a:pt x="12303" y="129474"/>
                      <a:pt x="11356" y="134679"/>
                      <a:pt x="12303" y="140357"/>
                    </a:cubicBezTo>
                    <a:cubicBezTo>
                      <a:pt x="12303" y="140830"/>
                      <a:pt x="12303" y="141303"/>
                      <a:pt x="12303" y="141776"/>
                    </a:cubicBezTo>
                    <a:cubicBezTo>
                      <a:pt x="12303" y="155025"/>
                      <a:pt x="11829" y="168274"/>
                      <a:pt x="11829" y="181996"/>
                    </a:cubicBezTo>
                    <a:cubicBezTo>
                      <a:pt x="11829" y="209914"/>
                      <a:pt x="11829" y="237358"/>
                      <a:pt x="11829" y="265275"/>
                    </a:cubicBezTo>
                    <a:cubicBezTo>
                      <a:pt x="11829" y="267168"/>
                      <a:pt x="11829" y="269060"/>
                      <a:pt x="12303" y="270953"/>
                    </a:cubicBezTo>
                    <a:cubicBezTo>
                      <a:pt x="12303" y="272846"/>
                      <a:pt x="13249" y="273319"/>
                      <a:pt x="14668" y="271899"/>
                    </a:cubicBezTo>
                    <a:cubicBezTo>
                      <a:pt x="18927" y="269060"/>
                      <a:pt x="22712" y="265748"/>
                      <a:pt x="26971" y="262436"/>
                    </a:cubicBezTo>
                    <a:cubicBezTo>
                      <a:pt x="34069" y="256758"/>
                      <a:pt x="41166" y="251080"/>
                      <a:pt x="48264" y="245875"/>
                    </a:cubicBezTo>
                    <a:cubicBezTo>
                      <a:pt x="52996" y="242089"/>
                      <a:pt x="57727" y="238304"/>
                      <a:pt x="62459" y="234519"/>
                    </a:cubicBezTo>
                    <a:cubicBezTo>
                      <a:pt x="71922" y="226948"/>
                      <a:pt x="81386" y="219850"/>
                      <a:pt x="91323" y="212279"/>
                    </a:cubicBezTo>
                    <a:cubicBezTo>
                      <a:pt x="97001" y="208021"/>
                      <a:pt x="103152" y="203289"/>
                      <a:pt x="108830" y="199031"/>
                    </a:cubicBezTo>
                    <a:cubicBezTo>
                      <a:pt x="109303" y="198557"/>
                      <a:pt x="109303" y="198557"/>
                      <a:pt x="109776" y="197611"/>
                    </a:cubicBezTo>
                    <a:cubicBezTo>
                      <a:pt x="103152" y="192406"/>
                      <a:pt x="96528" y="187674"/>
                      <a:pt x="90376" y="182469"/>
                    </a:cubicBezTo>
                    <a:cubicBezTo>
                      <a:pt x="83752" y="177265"/>
                      <a:pt x="77127" y="172533"/>
                      <a:pt x="70503" y="167328"/>
                    </a:cubicBezTo>
                    <a:cubicBezTo>
                      <a:pt x="63879" y="162123"/>
                      <a:pt x="57727" y="156918"/>
                      <a:pt x="51103" y="152186"/>
                    </a:cubicBezTo>
                    <a:cubicBezTo>
                      <a:pt x="44478" y="147455"/>
                      <a:pt x="38327" y="141776"/>
                      <a:pt x="31703" y="137045"/>
                    </a:cubicBezTo>
                    <a:cubicBezTo>
                      <a:pt x="26025" y="132313"/>
                      <a:pt x="19400" y="127581"/>
                      <a:pt x="12303" y="122376"/>
                    </a:cubicBezTo>
                    <a:moveTo>
                      <a:pt x="181226" y="198084"/>
                    </a:moveTo>
                    <a:cubicBezTo>
                      <a:pt x="213875" y="223162"/>
                      <a:pt x="246051" y="247767"/>
                      <a:pt x="278226" y="272846"/>
                    </a:cubicBezTo>
                    <a:cubicBezTo>
                      <a:pt x="278700" y="271899"/>
                      <a:pt x="279173" y="271426"/>
                      <a:pt x="279173" y="270953"/>
                    </a:cubicBezTo>
                    <a:cubicBezTo>
                      <a:pt x="279646" y="269534"/>
                      <a:pt x="279646" y="268114"/>
                      <a:pt x="279646" y="266694"/>
                    </a:cubicBezTo>
                    <a:cubicBezTo>
                      <a:pt x="279646" y="237831"/>
                      <a:pt x="279646" y="208967"/>
                      <a:pt x="279646" y="180104"/>
                    </a:cubicBezTo>
                    <a:cubicBezTo>
                      <a:pt x="279646" y="177265"/>
                      <a:pt x="280119" y="174425"/>
                      <a:pt x="279173" y="171586"/>
                    </a:cubicBezTo>
                    <a:cubicBezTo>
                      <a:pt x="279173" y="171113"/>
                      <a:pt x="279173" y="171113"/>
                      <a:pt x="279173" y="170640"/>
                    </a:cubicBezTo>
                    <a:cubicBezTo>
                      <a:pt x="279173" y="160230"/>
                      <a:pt x="279173" y="149820"/>
                      <a:pt x="279173" y="139411"/>
                    </a:cubicBezTo>
                    <a:cubicBezTo>
                      <a:pt x="279173" y="137518"/>
                      <a:pt x="279646" y="136098"/>
                      <a:pt x="279646" y="134206"/>
                    </a:cubicBezTo>
                    <a:cubicBezTo>
                      <a:pt x="279646" y="130893"/>
                      <a:pt x="279646" y="127581"/>
                      <a:pt x="279646" y="123796"/>
                    </a:cubicBezTo>
                    <a:cubicBezTo>
                      <a:pt x="279646" y="123323"/>
                      <a:pt x="279173" y="122849"/>
                      <a:pt x="279173" y="122376"/>
                    </a:cubicBezTo>
                    <a:cubicBezTo>
                      <a:pt x="246524" y="147455"/>
                      <a:pt x="214348" y="172533"/>
                      <a:pt x="181226" y="198084"/>
                    </a:cubicBezTo>
                    <a:moveTo>
                      <a:pt x="267343" y="279470"/>
                    </a:moveTo>
                    <a:cubicBezTo>
                      <a:pt x="266870" y="278997"/>
                      <a:pt x="266870" y="278524"/>
                      <a:pt x="266397" y="278524"/>
                    </a:cubicBezTo>
                    <a:cubicBezTo>
                      <a:pt x="264031" y="276631"/>
                      <a:pt x="261192" y="274265"/>
                      <a:pt x="258826" y="272373"/>
                    </a:cubicBezTo>
                    <a:cubicBezTo>
                      <a:pt x="253621" y="268114"/>
                      <a:pt x="247943" y="264329"/>
                      <a:pt x="242738" y="260070"/>
                    </a:cubicBezTo>
                    <a:cubicBezTo>
                      <a:pt x="238007" y="256285"/>
                      <a:pt x="232802" y="252026"/>
                      <a:pt x="228070" y="248241"/>
                    </a:cubicBezTo>
                    <a:cubicBezTo>
                      <a:pt x="222865" y="244455"/>
                      <a:pt x="217660" y="240670"/>
                      <a:pt x="212455" y="236411"/>
                    </a:cubicBezTo>
                    <a:cubicBezTo>
                      <a:pt x="205831" y="231206"/>
                      <a:pt x="198733" y="225528"/>
                      <a:pt x="192109" y="220323"/>
                    </a:cubicBezTo>
                    <a:cubicBezTo>
                      <a:pt x="185957" y="215592"/>
                      <a:pt x="179806" y="210860"/>
                      <a:pt x="173655" y="205655"/>
                    </a:cubicBezTo>
                    <a:cubicBezTo>
                      <a:pt x="172709" y="204709"/>
                      <a:pt x="171762" y="204709"/>
                      <a:pt x="170816" y="205655"/>
                    </a:cubicBezTo>
                    <a:cubicBezTo>
                      <a:pt x="167977" y="208021"/>
                      <a:pt x="165138" y="210387"/>
                      <a:pt x="162299" y="212279"/>
                    </a:cubicBezTo>
                    <a:cubicBezTo>
                      <a:pt x="158513" y="215592"/>
                      <a:pt x="153782" y="217484"/>
                      <a:pt x="149050" y="217958"/>
                    </a:cubicBezTo>
                    <a:cubicBezTo>
                      <a:pt x="142899" y="218431"/>
                      <a:pt x="137694" y="217011"/>
                      <a:pt x="132489" y="213699"/>
                    </a:cubicBezTo>
                    <a:cubicBezTo>
                      <a:pt x="129177" y="210860"/>
                      <a:pt x="125391" y="208494"/>
                      <a:pt x="122079" y="205655"/>
                    </a:cubicBezTo>
                    <a:cubicBezTo>
                      <a:pt x="121133" y="204709"/>
                      <a:pt x="120186" y="205182"/>
                      <a:pt x="119713" y="205655"/>
                    </a:cubicBezTo>
                    <a:cubicBezTo>
                      <a:pt x="112615" y="211333"/>
                      <a:pt x="105518" y="216538"/>
                      <a:pt x="98420" y="222216"/>
                    </a:cubicBezTo>
                    <a:cubicBezTo>
                      <a:pt x="90849" y="228367"/>
                      <a:pt x="82805" y="234519"/>
                      <a:pt x="75235" y="240197"/>
                    </a:cubicBezTo>
                    <a:cubicBezTo>
                      <a:pt x="70030" y="243982"/>
                      <a:pt x="65298" y="248241"/>
                      <a:pt x="60093" y="252026"/>
                    </a:cubicBezTo>
                    <a:cubicBezTo>
                      <a:pt x="50156" y="259597"/>
                      <a:pt x="40693" y="267168"/>
                      <a:pt x="30756" y="274738"/>
                    </a:cubicBezTo>
                    <a:cubicBezTo>
                      <a:pt x="28864" y="276158"/>
                      <a:pt x="27444" y="277577"/>
                      <a:pt x="25551" y="278997"/>
                    </a:cubicBezTo>
                    <a:cubicBezTo>
                      <a:pt x="25078" y="279943"/>
                      <a:pt x="25551" y="279943"/>
                      <a:pt x="26498" y="279943"/>
                    </a:cubicBezTo>
                    <a:cubicBezTo>
                      <a:pt x="44952" y="280890"/>
                      <a:pt x="264504" y="280417"/>
                      <a:pt x="267343" y="279470"/>
                    </a:cubicBezTo>
                    <a:moveTo>
                      <a:pt x="146211" y="36732"/>
                    </a:moveTo>
                    <a:cubicBezTo>
                      <a:pt x="117820" y="36732"/>
                      <a:pt x="89903" y="36732"/>
                      <a:pt x="61513" y="36732"/>
                    </a:cubicBezTo>
                    <a:cubicBezTo>
                      <a:pt x="59620" y="36732"/>
                      <a:pt x="57254" y="36732"/>
                      <a:pt x="55835" y="38151"/>
                    </a:cubicBezTo>
                    <a:cubicBezTo>
                      <a:pt x="51103" y="40517"/>
                      <a:pt x="48737" y="44303"/>
                      <a:pt x="48737" y="49507"/>
                    </a:cubicBezTo>
                    <a:cubicBezTo>
                      <a:pt x="48737" y="64176"/>
                      <a:pt x="48737" y="78844"/>
                      <a:pt x="48737" y="93986"/>
                    </a:cubicBezTo>
                    <a:cubicBezTo>
                      <a:pt x="48737" y="106762"/>
                      <a:pt x="48737" y="120010"/>
                      <a:pt x="48737" y="132786"/>
                    </a:cubicBezTo>
                    <a:cubicBezTo>
                      <a:pt x="48737" y="134206"/>
                      <a:pt x="48737" y="135152"/>
                      <a:pt x="49683" y="136098"/>
                    </a:cubicBezTo>
                    <a:cubicBezTo>
                      <a:pt x="53942" y="139411"/>
                      <a:pt x="57727" y="142723"/>
                      <a:pt x="61986" y="146035"/>
                    </a:cubicBezTo>
                    <a:cubicBezTo>
                      <a:pt x="64352" y="147928"/>
                      <a:pt x="66718" y="149347"/>
                      <a:pt x="69083" y="151240"/>
                    </a:cubicBezTo>
                    <a:cubicBezTo>
                      <a:pt x="70503" y="152659"/>
                      <a:pt x="71922" y="154079"/>
                      <a:pt x="73815" y="155025"/>
                    </a:cubicBezTo>
                    <a:cubicBezTo>
                      <a:pt x="79493" y="158811"/>
                      <a:pt x="84225" y="164016"/>
                      <a:pt x="90376" y="167328"/>
                    </a:cubicBezTo>
                    <a:cubicBezTo>
                      <a:pt x="92269" y="168747"/>
                      <a:pt x="94162" y="170167"/>
                      <a:pt x="96054" y="172060"/>
                    </a:cubicBezTo>
                    <a:cubicBezTo>
                      <a:pt x="99367" y="174899"/>
                      <a:pt x="102679" y="177265"/>
                      <a:pt x="105991" y="180104"/>
                    </a:cubicBezTo>
                    <a:cubicBezTo>
                      <a:pt x="114035" y="186255"/>
                      <a:pt x="122079" y="192879"/>
                      <a:pt x="130123" y="199031"/>
                    </a:cubicBezTo>
                    <a:cubicBezTo>
                      <a:pt x="132962" y="201396"/>
                      <a:pt x="136274" y="203762"/>
                      <a:pt x="139586" y="206128"/>
                    </a:cubicBezTo>
                    <a:cubicBezTo>
                      <a:pt x="142899" y="208494"/>
                      <a:pt x="149050" y="208494"/>
                      <a:pt x="152362" y="206128"/>
                    </a:cubicBezTo>
                    <a:cubicBezTo>
                      <a:pt x="158040" y="201870"/>
                      <a:pt x="163718" y="197611"/>
                      <a:pt x="169396" y="193352"/>
                    </a:cubicBezTo>
                    <a:cubicBezTo>
                      <a:pt x="176021" y="188621"/>
                      <a:pt x="182172" y="183889"/>
                      <a:pt x="188797" y="178684"/>
                    </a:cubicBezTo>
                    <a:cubicBezTo>
                      <a:pt x="189270" y="178211"/>
                      <a:pt x="189743" y="177738"/>
                      <a:pt x="190216" y="177265"/>
                    </a:cubicBezTo>
                    <a:cubicBezTo>
                      <a:pt x="191162" y="176318"/>
                      <a:pt x="191636" y="175845"/>
                      <a:pt x="192582" y="174899"/>
                    </a:cubicBezTo>
                    <a:cubicBezTo>
                      <a:pt x="193528" y="173952"/>
                      <a:pt x="194948" y="173006"/>
                      <a:pt x="195894" y="172533"/>
                    </a:cubicBezTo>
                    <a:cubicBezTo>
                      <a:pt x="200626" y="169221"/>
                      <a:pt x="205358" y="165435"/>
                      <a:pt x="209616" y="162123"/>
                    </a:cubicBezTo>
                    <a:cubicBezTo>
                      <a:pt x="210563" y="161177"/>
                      <a:pt x="211982" y="160230"/>
                      <a:pt x="212928" y="159284"/>
                    </a:cubicBezTo>
                    <a:cubicBezTo>
                      <a:pt x="213402" y="158811"/>
                      <a:pt x="214348" y="157864"/>
                      <a:pt x="214821" y="157391"/>
                    </a:cubicBezTo>
                    <a:cubicBezTo>
                      <a:pt x="218133" y="154552"/>
                      <a:pt x="221919" y="152186"/>
                      <a:pt x="225231" y="149820"/>
                    </a:cubicBezTo>
                    <a:cubicBezTo>
                      <a:pt x="228070" y="147928"/>
                      <a:pt x="230909" y="145562"/>
                      <a:pt x="233275" y="143669"/>
                    </a:cubicBezTo>
                    <a:cubicBezTo>
                      <a:pt x="236114" y="141303"/>
                      <a:pt x="238953" y="138937"/>
                      <a:pt x="242265" y="136572"/>
                    </a:cubicBezTo>
                    <a:cubicBezTo>
                      <a:pt x="243212" y="135625"/>
                      <a:pt x="243685" y="134206"/>
                      <a:pt x="243685" y="132786"/>
                    </a:cubicBezTo>
                    <a:cubicBezTo>
                      <a:pt x="243685" y="130893"/>
                      <a:pt x="243685" y="129474"/>
                      <a:pt x="243685" y="127581"/>
                    </a:cubicBezTo>
                    <a:cubicBezTo>
                      <a:pt x="243685" y="101557"/>
                      <a:pt x="243685" y="75532"/>
                      <a:pt x="243685" y="49507"/>
                    </a:cubicBezTo>
                    <a:cubicBezTo>
                      <a:pt x="243685" y="47615"/>
                      <a:pt x="243685" y="45249"/>
                      <a:pt x="242265" y="43829"/>
                    </a:cubicBezTo>
                    <a:cubicBezTo>
                      <a:pt x="239426" y="39571"/>
                      <a:pt x="236114" y="37205"/>
                      <a:pt x="230909" y="37205"/>
                    </a:cubicBezTo>
                    <a:cubicBezTo>
                      <a:pt x="202519" y="36732"/>
                      <a:pt x="174128" y="36732"/>
                      <a:pt x="146211" y="36732"/>
                    </a:cubicBezTo>
                    <a:moveTo>
                      <a:pt x="145264" y="291773"/>
                    </a:moveTo>
                    <a:cubicBezTo>
                      <a:pt x="105991" y="291773"/>
                      <a:pt x="67191" y="291773"/>
                      <a:pt x="27917" y="291773"/>
                    </a:cubicBezTo>
                    <a:cubicBezTo>
                      <a:pt x="25078" y="291773"/>
                      <a:pt x="22239" y="291773"/>
                      <a:pt x="19400" y="290826"/>
                    </a:cubicBezTo>
                    <a:cubicBezTo>
                      <a:pt x="14195" y="289880"/>
                      <a:pt x="9937" y="287041"/>
                      <a:pt x="6151" y="283256"/>
                    </a:cubicBezTo>
                    <a:cubicBezTo>
                      <a:pt x="1893" y="278524"/>
                      <a:pt x="473" y="272846"/>
                      <a:pt x="473" y="266694"/>
                    </a:cubicBezTo>
                    <a:cubicBezTo>
                      <a:pt x="473" y="237358"/>
                      <a:pt x="473" y="208494"/>
                      <a:pt x="473" y="179630"/>
                    </a:cubicBezTo>
                    <a:cubicBezTo>
                      <a:pt x="473" y="170167"/>
                      <a:pt x="473" y="160230"/>
                      <a:pt x="473" y="150767"/>
                    </a:cubicBezTo>
                    <a:cubicBezTo>
                      <a:pt x="473" y="147928"/>
                      <a:pt x="946" y="145562"/>
                      <a:pt x="473" y="142723"/>
                    </a:cubicBezTo>
                    <a:cubicBezTo>
                      <a:pt x="0" y="140357"/>
                      <a:pt x="0" y="137518"/>
                      <a:pt x="0" y="135152"/>
                    </a:cubicBezTo>
                    <a:cubicBezTo>
                      <a:pt x="946" y="128054"/>
                      <a:pt x="0" y="121430"/>
                      <a:pt x="473" y="114332"/>
                    </a:cubicBezTo>
                    <a:cubicBezTo>
                      <a:pt x="473" y="112440"/>
                      <a:pt x="473" y="111020"/>
                      <a:pt x="473" y="109127"/>
                    </a:cubicBezTo>
                    <a:cubicBezTo>
                      <a:pt x="473" y="107235"/>
                      <a:pt x="1420" y="105815"/>
                      <a:pt x="2839" y="104396"/>
                    </a:cubicBezTo>
                    <a:cubicBezTo>
                      <a:pt x="8990" y="99664"/>
                      <a:pt x="14668" y="94932"/>
                      <a:pt x="20820" y="90674"/>
                    </a:cubicBezTo>
                    <a:cubicBezTo>
                      <a:pt x="25078" y="87361"/>
                      <a:pt x="29810" y="83576"/>
                      <a:pt x="34069" y="80264"/>
                    </a:cubicBezTo>
                    <a:cubicBezTo>
                      <a:pt x="35961" y="78844"/>
                      <a:pt x="36908" y="77425"/>
                      <a:pt x="36908" y="75059"/>
                    </a:cubicBezTo>
                    <a:cubicBezTo>
                      <a:pt x="36908" y="66542"/>
                      <a:pt x="36908" y="57551"/>
                      <a:pt x="36908" y="48561"/>
                    </a:cubicBezTo>
                    <a:cubicBezTo>
                      <a:pt x="36908" y="38624"/>
                      <a:pt x="43532" y="28688"/>
                      <a:pt x="53469" y="25376"/>
                    </a:cubicBezTo>
                    <a:cubicBezTo>
                      <a:pt x="55835" y="24429"/>
                      <a:pt x="58674" y="24429"/>
                      <a:pt x="61039" y="23956"/>
                    </a:cubicBezTo>
                    <a:cubicBezTo>
                      <a:pt x="75235" y="23956"/>
                      <a:pt x="89430" y="23956"/>
                      <a:pt x="103625" y="23956"/>
                    </a:cubicBezTo>
                    <a:cubicBezTo>
                      <a:pt x="105045" y="23956"/>
                      <a:pt x="106464" y="23483"/>
                      <a:pt x="107884" y="22537"/>
                    </a:cubicBezTo>
                    <a:cubicBezTo>
                      <a:pt x="115455" y="16385"/>
                      <a:pt x="123025" y="10707"/>
                      <a:pt x="130596" y="5029"/>
                    </a:cubicBezTo>
                    <a:cubicBezTo>
                      <a:pt x="139113" y="-1595"/>
                      <a:pt x="151416" y="-1595"/>
                      <a:pt x="159460" y="4556"/>
                    </a:cubicBezTo>
                    <a:cubicBezTo>
                      <a:pt x="165611" y="9288"/>
                      <a:pt x="171762" y="14019"/>
                      <a:pt x="177913" y="18751"/>
                    </a:cubicBezTo>
                    <a:cubicBezTo>
                      <a:pt x="180279" y="20644"/>
                      <a:pt x="182172" y="22063"/>
                      <a:pt x="184538" y="23483"/>
                    </a:cubicBezTo>
                    <a:cubicBezTo>
                      <a:pt x="185484" y="23956"/>
                      <a:pt x="186904" y="24429"/>
                      <a:pt x="187850" y="24429"/>
                    </a:cubicBezTo>
                    <a:cubicBezTo>
                      <a:pt x="202045" y="24429"/>
                      <a:pt x="216241" y="24429"/>
                      <a:pt x="230436" y="24429"/>
                    </a:cubicBezTo>
                    <a:cubicBezTo>
                      <a:pt x="235168" y="24429"/>
                      <a:pt x="239899" y="25376"/>
                      <a:pt x="243685" y="28215"/>
                    </a:cubicBezTo>
                    <a:cubicBezTo>
                      <a:pt x="250782" y="32946"/>
                      <a:pt x="255041" y="39571"/>
                      <a:pt x="255041" y="48088"/>
                    </a:cubicBezTo>
                    <a:cubicBezTo>
                      <a:pt x="255041" y="57078"/>
                      <a:pt x="255041" y="66069"/>
                      <a:pt x="255041" y="75059"/>
                    </a:cubicBezTo>
                    <a:cubicBezTo>
                      <a:pt x="255041" y="77425"/>
                      <a:pt x="255514" y="78844"/>
                      <a:pt x="257407" y="80264"/>
                    </a:cubicBezTo>
                    <a:cubicBezTo>
                      <a:pt x="262139" y="84049"/>
                      <a:pt x="267343" y="87361"/>
                      <a:pt x="272075" y="91147"/>
                    </a:cubicBezTo>
                    <a:cubicBezTo>
                      <a:pt x="275861" y="93986"/>
                      <a:pt x="279646" y="96825"/>
                      <a:pt x="283431" y="100137"/>
                    </a:cubicBezTo>
                    <a:cubicBezTo>
                      <a:pt x="284851" y="101083"/>
                      <a:pt x="285797" y="102503"/>
                      <a:pt x="287217" y="103449"/>
                    </a:cubicBezTo>
                    <a:cubicBezTo>
                      <a:pt x="290056" y="105342"/>
                      <a:pt x="291475" y="107708"/>
                      <a:pt x="291475" y="111493"/>
                    </a:cubicBezTo>
                    <a:cubicBezTo>
                      <a:pt x="291475" y="118118"/>
                      <a:pt x="291002" y="124269"/>
                      <a:pt x="291002" y="130893"/>
                    </a:cubicBezTo>
                    <a:cubicBezTo>
                      <a:pt x="291002" y="131367"/>
                      <a:pt x="291002" y="131840"/>
                      <a:pt x="291002" y="131840"/>
                    </a:cubicBezTo>
                    <a:cubicBezTo>
                      <a:pt x="291948" y="134206"/>
                      <a:pt x="291948" y="136572"/>
                      <a:pt x="291475" y="138937"/>
                    </a:cubicBezTo>
                    <a:cubicBezTo>
                      <a:pt x="291002" y="144616"/>
                      <a:pt x="291475" y="149820"/>
                      <a:pt x="291475" y="155499"/>
                    </a:cubicBezTo>
                    <a:cubicBezTo>
                      <a:pt x="291475" y="158811"/>
                      <a:pt x="291002" y="162123"/>
                      <a:pt x="291002" y="165908"/>
                    </a:cubicBezTo>
                    <a:cubicBezTo>
                      <a:pt x="291002" y="168747"/>
                      <a:pt x="291475" y="171113"/>
                      <a:pt x="291475" y="173952"/>
                    </a:cubicBezTo>
                    <a:cubicBezTo>
                      <a:pt x="291475" y="174899"/>
                      <a:pt x="291002" y="175845"/>
                      <a:pt x="291002" y="177265"/>
                    </a:cubicBezTo>
                    <a:cubicBezTo>
                      <a:pt x="291002" y="177738"/>
                      <a:pt x="291002" y="178211"/>
                      <a:pt x="291002" y="178684"/>
                    </a:cubicBezTo>
                    <a:cubicBezTo>
                      <a:pt x="291002" y="180577"/>
                      <a:pt x="291475" y="182943"/>
                      <a:pt x="291475" y="184835"/>
                    </a:cubicBezTo>
                    <a:cubicBezTo>
                      <a:pt x="291475" y="212279"/>
                      <a:pt x="291475" y="239724"/>
                      <a:pt x="291475" y="267168"/>
                    </a:cubicBezTo>
                    <a:cubicBezTo>
                      <a:pt x="291475" y="275212"/>
                      <a:pt x="288636" y="281836"/>
                      <a:pt x="282012" y="287041"/>
                    </a:cubicBezTo>
                    <a:cubicBezTo>
                      <a:pt x="277280" y="290826"/>
                      <a:pt x="272075" y="292246"/>
                      <a:pt x="266397" y="292246"/>
                    </a:cubicBezTo>
                    <a:cubicBezTo>
                      <a:pt x="255987" y="292246"/>
                      <a:pt x="245577" y="292246"/>
                      <a:pt x="235168" y="292246"/>
                    </a:cubicBezTo>
                    <a:lnTo>
                      <a:pt x="145264" y="292246"/>
                    </a:lnTo>
                    <a:close/>
                  </a:path>
                </a:pathLst>
              </a:custGeom>
              <a:grpFill/>
              <a:ln w="4609" cap="flat">
                <a:noFill/>
                <a:prstDash val="solid"/>
                <a:miter/>
              </a:ln>
            </p:spPr>
            <p:txBody>
              <a:bodyPr rtlCol="0" anchor="ctr"/>
              <a:lstStyle/>
              <a:p>
                <a:endParaRPr lang="en-GB"/>
              </a:p>
            </p:txBody>
          </p:sp>
          <p:sp>
            <p:nvSpPr>
              <p:cNvPr id="22" name="Freeform: Shape 21">
                <a:extLst>
                  <a:ext uri="{FF2B5EF4-FFF2-40B4-BE49-F238E27FC236}">
                    <a16:creationId xmlns:a16="http://schemas.microsoft.com/office/drawing/2014/main" id="{EEC3CEC1-CC71-4046-85DC-43CC466F90AF}"/>
                  </a:ext>
                </a:extLst>
              </p:cNvPr>
              <p:cNvSpPr/>
              <p:nvPr/>
            </p:nvSpPr>
            <p:spPr>
              <a:xfrm>
                <a:off x="421024" y="688086"/>
                <a:ext cx="94635" cy="94635"/>
              </a:xfrm>
              <a:custGeom>
                <a:avLst/>
                <a:gdLst>
                  <a:gd name="connsiteX0" fmla="*/ 56136 w 94634"/>
                  <a:gd name="connsiteY0" fmla="*/ 37050 h 94634"/>
                  <a:gd name="connsiteX1" fmla="*/ 47145 w 94634"/>
                  <a:gd name="connsiteY1" fmla="*/ 37996 h 94634"/>
                  <a:gd name="connsiteX2" fmla="*/ 41941 w 94634"/>
                  <a:gd name="connsiteY2" fmla="*/ 53611 h 94634"/>
                  <a:gd name="connsiteX3" fmla="*/ 46672 w 94634"/>
                  <a:gd name="connsiteY3" fmla="*/ 57869 h 94634"/>
                  <a:gd name="connsiteX4" fmla="*/ 53770 w 94634"/>
                  <a:gd name="connsiteY4" fmla="*/ 57396 h 94634"/>
                  <a:gd name="connsiteX5" fmla="*/ 56136 w 94634"/>
                  <a:gd name="connsiteY5" fmla="*/ 54084 h 94634"/>
                  <a:gd name="connsiteX6" fmla="*/ 56136 w 94634"/>
                  <a:gd name="connsiteY6" fmla="*/ 44620 h 94634"/>
                  <a:gd name="connsiteX7" fmla="*/ 56136 w 94634"/>
                  <a:gd name="connsiteY7" fmla="*/ 37050 h 94634"/>
                  <a:gd name="connsiteX8" fmla="*/ 67492 w 94634"/>
                  <a:gd name="connsiteY8" fmla="*/ 44147 h 94634"/>
                  <a:gd name="connsiteX9" fmla="*/ 67492 w 94634"/>
                  <a:gd name="connsiteY9" fmla="*/ 55030 h 94634"/>
                  <a:gd name="connsiteX10" fmla="*/ 68911 w 94634"/>
                  <a:gd name="connsiteY10" fmla="*/ 57869 h 94634"/>
                  <a:gd name="connsiteX11" fmla="*/ 75536 w 94634"/>
                  <a:gd name="connsiteY11" fmla="*/ 59289 h 94634"/>
                  <a:gd name="connsiteX12" fmla="*/ 84999 w 94634"/>
                  <a:gd name="connsiteY12" fmla="*/ 51718 h 94634"/>
                  <a:gd name="connsiteX13" fmla="*/ 83107 w 94634"/>
                  <a:gd name="connsiteY13" fmla="*/ 35157 h 94634"/>
                  <a:gd name="connsiteX14" fmla="*/ 73170 w 94634"/>
                  <a:gd name="connsiteY14" fmla="*/ 20489 h 94634"/>
                  <a:gd name="connsiteX15" fmla="*/ 46199 w 94634"/>
                  <a:gd name="connsiteY15" fmla="*/ 11025 h 94634"/>
                  <a:gd name="connsiteX16" fmla="*/ 29165 w 94634"/>
                  <a:gd name="connsiteY16" fmla="*/ 16230 h 94634"/>
                  <a:gd name="connsiteX17" fmla="*/ 14496 w 94634"/>
                  <a:gd name="connsiteY17" fmla="*/ 33264 h 94634"/>
                  <a:gd name="connsiteX18" fmla="*/ 12131 w 94634"/>
                  <a:gd name="connsiteY18" fmla="*/ 54084 h 94634"/>
                  <a:gd name="connsiteX19" fmla="*/ 15916 w 94634"/>
                  <a:gd name="connsiteY19" fmla="*/ 65440 h 94634"/>
                  <a:gd name="connsiteX20" fmla="*/ 20648 w 94634"/>
                  <a:gd name="connsiteY20" fmla="*/ 71591 h 94634"/>
                  <a:gd name="connsiteX21" fmla="*/ 31531 w 94634"/>
                  <a:gd name="connsiteY21" fmla="*/ 80582 h 94634"/>
                  <a:gd name="connsiteX22" fmla="*/ 43360 w 94634"/>
                  <a:gd name="connsiteY22" fmla="*/ 83894 h 94634"/>
                  <a:gd name="connsiteX23" fmla="*/ 49038 w 94634"/>
                  <a:gd name="connsiteY23" fmla="*/ 84840 h 94634"/>
                  <a:gd name="connsiteX24" fmla="*/ 53297 w 94634"/>
                  <a:gd name="connsiteY24" fmla="*/ 91938 h 94634"/>
                  <a:gd name="connsiteX25" fmla="*/ 48092 w 94634"/>
                  <a:gd name="connsiteY25" fmla="*/ 96196 h 94634"/>
                  <a:gd name="connsiteX26" fmla="*/ 44306 w 94634"/>
                  <a:gd name="connsiteY26" fmla="*/ 95723 h 94634"/>
                  <a:gd name="connsiteX27" fmla="*/ 34843 w 94634"/>
                  <a:gd name="connsiteY27" fmla="*/ 93831 h 94634"/>
                  <a:gd name="connsiteX28" fmla="*/ 32004 w 94634"/>
                  <a:gd name="connsiteY28" fmla="*/ 92884 h 94634"/>
                  <a:gd name="connsiteX29" fmla="*/ 26326 w 94634"/>
                  <a:gd name="connsiteY29" fmla="*/ 90518 h 94634"/>
                  <a:gd name="connsiteX30" fmla="*/ 14496 w 94634"/>
                  <a:gd name="connsiteY30" fmla="*/ 82474 h 94634"/>
                  <a:gd name="connsiteX31" fmla="*/ 8818 w 94634"/>
                  <a:gd name="connsiteY31" fmla="*/ 75377 h 94634"/>
                  <a:gd name="connsiteX32" fmla="*/ 4560 w 94634"/>
                  <a:gd name="connsiteY32" fmla="*/ 68752 h 94634"/>
                  <a:gd name="connsiteX33" fmla="*/ 3140 w 94634"/>
                  <a:gd name="connsiteY33" fmla="*/ 64494 h 94634"/>
                  <a:gd name="connsiteX34" fmla="*/ 1721 w 94634"/>
                  <a:gd name="connsiteY34" fmla="*/ 61182 h 94634"/>
                  <a:gd name="connsiteX35" fmla="*/ 301 w 94634"/>
                  <a:gd name="connsiteY35" fmla="*/ 51245 h 94634"/>
                  <a:gd name="connsiteX36" fmla="*/ 2667 w 94634"/>
                  <a:gd name="connsiteY36" fmla="*/ 31845 h 94634"/>
                  <a:gd name="connsiteX37" fmla="*/ 10711 w 94634"/>
                  <a:gd name="connsiteY37" fmla="*/ 17650 h 94634"/>
                  <a:gd name="connsiteX38" fmla="*/ 27745 w 94634"/>
                  <a:gd name="connsiteY38" fmla="*/ 4401 h 94634"/>
                  <a:gd name="connsiteX39" fmla="*/ 55189 w 94634"/>
                  <a:gd name="connsiteY39" fmla="*/ 615 h 94634"/>
                  <a:gd name="connsiteX40" fmla="*/ 72697 w 94634"/>
                  <a:gd name="connsiteY40" fmla="*/ 6767 h 94634"/>
                  <a:gd name="connsiteX41" fmla="*/ 82634 w 94634"/>
                  <a:gd name="connsiteY41" fmla="*/ 14811 h 94634"/>
                  <a:gd name="connsiteX42" fmla="*/ 92570 w 94634"/>
                  <a:gd name="connsiteY42" fmla="*/ 29479 h 94634"/>
                  <a:gd name="connsiteX43" fmla="*/ 94463 w 94634"/>
                  <a:gd name="connsiteY43" fmla="*/ 59289 h 94634"/>
                  <a:gd name="connsiteX44" fmla="*/ 75063 w 94634"/>
                  <a:gd name="connsiteY44" fmla="*/ 71591 h 94634"/>
                  <a:gd name="connsiteX45" fmla="*/ 73643 w 94634"/>
                  <a:gd name="connsiteY45" fmla="*/ 71591 h 94634"/>
                  <a:gd name="connsiteX46" fmla="*/ 63707 w 94634"/>
                  <a:gd name="connsiteY46" fmla="*/ 70172 h 94634"/>
                  <a:gd name="connsiteX47" fmla="*/ 62760 w 94634"/>
                  <a:gd name="connsiteY47" fmla="*/ 69699 h 94634"/>
                  <a:gd name="connsiteX48" fmla="*/ 57082 w 94634"/>
                  <a:gd name="connsiteY48" fmla="*/ 69699 h 94634"/>
                  <a:gd name="connsiteX49" fmla="*/ 45253 w 94634"/>
                  <a:gd name="connsiteY49" fmla="*/ 69699 h 94634"/>
                  <a:gd name="connsiteX50" fmla="*/ 40521 w 94634"/>
                  <a:gd name="connsiteY50" fmla="*/ 68752 h 94634"/>
                  <a:gd name="connsiteX51" fmla="*/ 34843 w 94634"/>
                  <a:gd name="connsiteY51" fmla="*/ 64021 h 94634"/>
                  <a:gd name="connsiteX52" fmla="*/ 32004 w 94634"/>
                  <a:gd name="connsiteY52" fmla="*/ 59762 h 94634"/>
                  <a:gd name="connsiteX53" fmla="*/ 30584 w 94634"/>
                  <a:gd name="connsiteY53" fmla="*/ 46513 h 94634"/>
                  <a:gd name="connsiteX54" fmla="*/ 35789 w 94634"/>
                  <a:gd name="connsiteY54" fmla="*/ 33737 h 94634"/>
                  <a:gd name="connsiteX55" fmla="*/ 51404 w 94634"/>
                  <a:gd name="connsiteY55" fmla="*/ 25220 h 94634"/>
                  <a:gd name="connsiteX56" fmla="*/ 64180 w 94634"/>
                  <a:gd name="connsiteY56" fmla="*/ 27586 h 94634"/>
                  <a:gd name="connsiteX57" fmla="*/ 68438 w 94634"/>
                  <a:gd name="connsiteY57" fmla="*/ 34211 h 94634"/>
                  <a:gd name="connsiteX58" fmla="*/ 67492 w 94634"/>
                  <a:gd name="connsiteY58" fmla="*/ 44147 h 94634"/>
                  <a:gd name="connsiteX59" fmla="*/ 67492 w 94634"/>
                  <a:gd name="connsiteY59" fmla="*/ 44147 h 946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Lst>
                <a:rect l="l" t="t" r="r" b="b"/>
                <a:pathLst>
                  <a:path w="94634" h="94634">
                    <a:moveTo>
                      <a:pt x="56136" y="37050"/>
                    </a:moveTo>
                    <a:cubicBezTo>
                      <a:pt x="52824" y="36103"/>
                      <a:pt x="49985" y="36103"/>
                      <a:pt x="47145" y="37996"/>
                    </a:cubicBezTo>
                    <a:cubicBezTo>
                      <a:pt x="42414" y="41308"/>
                      <a:pt x="40521" y="48406"/>
                      <a:pt x="41941" y="53611"/>
                    </a:cubicBezTo>
                    <a:cubicBezTo>
                      <a:pt x="42414" y="55977"/>
                      <a:pt x="44306" y="57396"/>
                      <a:pt x="46672" y="57869"/>
                    </a:cubicBezTo>
                    <a:cubicBezTo>
                      <a:pt x="49038" y="58343"/>
                      <a:pt x="51404" y="58343"/>
                      <a:pt x="53770" y="57396"/>
                    </a:cubicBezTo>
                    <a:cubicBezTo>
                      <a:pt x="55663" y="56923"/>
                      <a:pt x="55663" y="56450"/>
                      <a:pt x="56136" y="54084"/>
                    </a:cubicBezTo>
                    <a:cubicBezTo>
                      <a:pt x="56136" y="50772"/>
                      <a:pt x="56136" y="47933"/>
                      <a:pt x="56136" y="44620"/>
                    </a:cubicBezTo>
                    <a:cubicBezTo>
                      <a:pt x="56136" y="42728"/>
                      <a:pt x="56136" y="39889"/>
                      <a:pt x="56136" y="37050"/>
                    </a:cubicBezTo>
                    <a:moveTo>
                      <a:pt x="67492" y="44147"/>
                    </a:moveTo>
                    <a:cubicBezTo>
                      <a:pt x="67492" y="47933"/>
                      <a:pt x="67492" y="51718"/>
                      <a:pt x="67492" y="55030"/>
                    </a:cubicBezTo>
                    <a:cubicBezTo>
                      <a:pt x="67492" y="56450"/>
                      <a:pt x="67965" y="57396"/>
                      <a:pt x="68911" y="57869"/>
                    </a:cubicBezTo>
                    <a:cubicBezTo>
                      <a:pt x="71277" y="58343"/>
                      <a:pt x="73170" y="58816"/>
                      <a:pt x="75536" y="59289"/>
                    </a:cubicBezTo>
                    <a:cubicBezTo>
                      <a:pt x="80268" y="59762"/>
                      <a:pt x="84526" y="56450"/>
                      <a:pt x="84999" y="51718"/>
                    </a:cubicBezTo>
                    <a:cubicBezTo>
                      <a:pt x="85946" y="46040"/>
                      <a:pt x="84999" y="40362"/>
                      <a:pt x="83107" y="35157"/>
                    </a:cubicBezTo>
                    <a:cubicBezTo>
                      <a:pt x="81214" y="29479"/>
                      <a:pt x="77902" y="24274"/>
                      <a:pt x="73170" y="20489"/>
                    </a:cubicBezTo>
                    <a:cubicBezTo>
                      <a:pt x="65599" y="13864"/>
                      <a:pt x="56609" y="10079"/>
                      <a:pt x="46199" y="11025"/>
                    </a:cubicBezTo>
                    <a:cubicBezTo>
                      <a:pt x="40048" y="11498"/>
                      <a:pt x="34370" y="12918"/>
                      <a:pt x="29165" y="16230"/>
                    </a:cubicBezTo>
                    <a:cubicBezTo>
                      <a:pt x="22540" y="20489"/>
                      <a:pt x="17335" y="26167"/>
                      <a:pt x="14496" y="33264"/>
                    </a:cubicBezTo>
                    <a:cubicBezTo>
                      <a:pt x="11657" y="39889"/>
                      <a:pt x="11184" y="46986"/>
                      <a:pt x="12131" y="54084"/>
                    </a:cubicBezTo>
                    <a:cubicBezTo>
                      <a:pt x="12604" y="57869"/>
                      <a:pt x="14496" y="61655"/>
                      <a:pt x="15916" y="65440"/>
                    </a:cubicBezTo>
                    <a:cubicBezTo>
                      <a:pt x="16862" y="67806"/>
                      <a:pt x="19228" y="69226"/>
                      <a:pt x="20648" y="71591"/>
                    </a:cubicBezTo>
                    <a:cubicBezTo>
                      <a:pt x="23487" y="75377"/>
                      <a:pt x="27272" y="78216"/>
                      <a:pt x="31531" y="80582"/>
                    </a:cubicBezTo>
                    <a:cubicBezTo>
                      <a:pt x="35316" y="82948"/>
                      <a:pt x="39575" y="82948"/>
                      <a:pt x="43360" y="83894"/>
                    </a:cubicBezTo>
                    <a:cubicBezTo>
                      <a:pt x="45253" y="84367"/>
                      <a:pt x="47145" y="84367"/>
                      <a:pt x="49038" y="84840"/>
                    </a:cubicBezTo>
                    <a:cubicBezTo>
                      <a:pt x="52350" y="85787"/>
                      <a:pt x="54243" y="88626"/>
                      <a:pt x="53297" y="91938"/>
                    </a:cubicBezTo>
                    <a:cubicBezTo>
                      <a:pt x="52824" y="93357"/>
                      <a:pt x="49511" y="96196"/>
                      <a:pt x="48092" y="96196"/>
                    </a:cubicBezTo>
                    <a:cubicBezTo>
                      <a:pt x="46672" y="96196"/>
                      <a:pt x="45253" y="96196"/>
                      <a:pt x="44306" y="95723"/>
                    </a:cubicBezTo>
                    <a:cubicBezTo>
                      <a:pt x="40994" y="95250"/>
                      <a:pt x="37682" y="94777"/>
                      <a:pt x="34843" y="93831"/>
                    </a:cubicBezTo>
                    <a:cubicBezTo>
                      <a:pt x="33897" y="93831"/>
                      <a:pt x="32950" y="92884"/>
                      <a:pt x="32004" y="92884"/>
                    </a:cubicBezTo>
                    <a:cubicBezTo>
                      <a:pt x="30111" y="91938"/>
                      <a:pt x="28219" y="91465"/>
                      <a:pt x="26326" y="90518"/>
                    </a:cubicBezTo>
                    <a:cubicBezTo>
                      <a:pt x="21594" y="88626"/>
                      <a:pt x="18282" y="85787"/>
                      <a:pt x="14496" y="82474"/>
                    </a:cubicBezTo>
                    <a:cubicBezTo>
                      <a:pt x="12131" y="80109"/>
                      <a:pt x="10711" y="77743"/>
                      <a:pt x="8818" y="75377"/>
                    </a:cubicBezTo>
                    <a:cubicBezTo>
                      <a:pt x="6926" y="73484"/>
                      <a:pt x="5506" y="71118"/>
                      <a:pt x="4560" y="68752"/>
                    </a:cubicBezTo>
                    <a:cubicBezTo>
                      <a:pt x="4087" y="67333"/>
                      <a:pt x="3613" y="65913"/>
                      <a:pt x="3140" y="64494"/>
                    </a:cubicBezTo>
                    <a:cubicBezTo>
                      <a:pt x="2667" y="63547"/>
                      <a:pt x="2194" y="62128"/>
                      <a:pt x="1721" y="61182"/>
                    </a:cubicBezTo>
                    <a:cubicBezTo>
                      <a:pt x="1248" y="57869"/>
                      <a:pt x="774" y="54557"/>
                      <a:pt x="301" y="51245"/>
                    </a:cubicBezTo>
                    <a:cubicBezTo>
                      <a:pt x="-645" y="44620"/>
                      <a:pt x="774" y="37996"/>
                      <a:pt x="2667" y="31845"/>
                    </a:cubicBezTo>
                    <a:cubicBezTo>
                      <a:pt x="4560" y="26640"/>
                      <a:pt x="7399" y="21908"/>
                      <a:pt x="10711" y="17650"/>
                    </a:cubicBezTo>
                    <a:cubicBezTo>
                      <a:pt x="15443" y="11971"/>
                      <a:pt x="21121" y="7713"/>
                      <a:pt x="27745" y="4401"/>
                    </a:cubicBezTo>
                    <a:cubicBezTo>
                      <a:pt x="36262" y="142"/>
                      <a:pt x="45726" y="-804"/>
                      <a:pt x="55189" y="615"/>
                    </a:cubicBezTo>
                    <a:cubicBezTo>
                      <a:pt x="61341" y="1562"/>
                      <a:pt x="67492" y="3454"/>
                      <a:pt x="72697" y="6767"/>
                    </a:cubicBezTo>
                    <a:cubicBezTo>
                      <a:pt x="76482" y="8659"/>
                      <a:pt x="79794" y="11498"/>
                      <a:pt x="82634" y="14811"/>
                    </a:cubicBezTo>
                    <a:cubicBezTo>
                      <a:pt x="86892" y="19069"/>
                      <a:pt x="90204" y="23801"/>
                      <a:pt x="92570" y="29479"/>
                    </a:cubicBezTo>
                    <a:cubicBezTo>
                      <a:pt x="96356" y="38942"/>
                      <a:pt x="98248" y="48879"/>
                      <a:pt x="94463" y="59289"/>
                    </a:cubicBezTo>
                    <a:cubicBezTo>
                      <a:pt x="91624" y="67333"/>
                      <a:pt x="84526" y="73011"/>
                      <a:pt x="75063" y="71591"/>
                    </a:cubicBezTo>
                    <a:cubicBezTo>
                      <a:pt x="74590" y="71591"/>
                      <a:pt x="74116" y="71591"/>
                      <a:pt x="73643" y="71591"/>
                    </a:cubicBezTo>
                    <a:cubicBezTo>
                      <a:pt x="70331" y="72065"/>
                      <a:pt x="67019" y="71118"/>
                      <a:pt x="63707" y="70172"/>
                    </a:cubicBezTo>
                    <a:cubicBezTo>
                      <a:pt x="63233" y="70172"/>
                      <a:pt x="63233" y="70172"/>
                      <a:pt x="62760" y="69699"/>
                    </a:cubicBezTo>
                    <a:cubicBezTo>
                      <a:pt x="60868" y="68752"/>
                      <a:pt x="58975" y="69226"/>
                      <a:pt x="57082" y="69699"/>
                    </a:cubicBezTo>
                    <a:cubicBezTo>
                      <a:pt x="54243" y="69699"/>
                      <a:pt x="49985" y="71118"/>
                      <a:pt x="45253" y="69699"/>
                    </a:cubicBezTo>
                    <a:cubicBezTo>
                      <a:pt x="43833" y="69226"/>
                      <a:pt x="41941" y="69226"/>
                      <a:pt x="40521" y="68752"/>
                    </a:cubicBezTo>
                    <a:cubicBezTo>
                      <a:pt x="38155" y="67806"/>
                      <a:pt x="36262" y="65913"/>
                      <a:pt x="34843" y="64021"/>
                    </a:cubicBezTo>
                    <a:cubicBezTo>
                      <a:pt x="33897" y="62601"/>
                      <a:pt x="32477" y="61182"/>
                      <a:pt x="32004" y="59762"/>
                    </a:cubicBezTo>
                    <a:cubicBezTo>
                      <a:pt x="30111" y="55503"/>
                      <a:pt x="30111" y="51245"/>
                      <a:pt x="30584" y="46513"/>
                    </a:cubicBezTo>
                    <a:cubicBezTo>
                      <a:pt x="31058" y="41781"/>
                      <a:pt x="32950" y="37523"/>
                      <a:pt x="35789" y="33737"/>
                    </a:cubicBezTo>
                    <a:cubicBezTo>
                      <a:pt x="39575" y="28533"/>
                      <a:pt x="45253" y="25694"/>
                      <a:pt x="51404" y="25220"/>
                    </a:cubicBezTo>
                    <a:cubicBezTo>
                      <a:pt x="55663" y="24747"/>
                      <a:pt x="60394" y="25694"/>
                      <a:pt x="64180" y="27586"/>
                    </a:cubicBezTo>
                    <a:cubicBezTo>
                      <a:pt x="67019" y="29006"/>
                      <a:pt x="68438" y="30898"/>
                      <a:pt x="68438" y="34211"/>
                    </a:cubicBezTo>
                    <a:cubicBezTo>
                      <a:pt x="67965" y="37050"/>
                      <a:pt x="67965" y="40835"/>
                      <a:pt x="67492" y="44147"/>
                    </a:cubicBezTo>
                    <a:cubicBezTo>
                      <a:pt x="67965" y="44147"/>
                      <a:pt x="67492" y="44147"/>
                      <a:pt x="67492" y="44147"/>
                    </a:cubicBezTo>
                  </a:path>
                </a:pathLst>
              </a:custGeom>
              <a:grpFill/>
              <a:ln w="4609" cap="flat">
                <a:noFill/>
                <a:prstDash val="solid"/>
                <a:miter/>
              </a:ln>
            </p:spPr>
            <p:txBody>
              <a:bodyPr rtlCol="0" anchor="ctr"/>
              <a:lstStyle/>
              <a:p>
                <a:endParaRPr lang="en-GB"/>
              </a:p>
            </p:txBody>
          </p:sp>
        </p:grpSp>
        <p:sp>
          <p:nvSpPr>
            <p:cNvPr id="24" name="TextBox 23">
              <a:extLst>
                <a:ext uri="{FF2B5EF4-FFF2-40B4-BE49-F238E27FC236}">
                  <a16:creationId xmlns:a16="http://schemas.microsoft.com/office/drawing/2014/main" id="{C8D3F771-1326-418D-8601-F29A444EECDF}"/>
                </a:ext>
              </a:extLst>
            </p:cNvPr>
            <p:cNvSpPr txBox="1"/>
            <p:nvPr/>
          </p:nvSpPr>
          <p:spPr>
            <a:xfrm>
              <a:off x="2738836" y="4777524"/>
              <a:ext cx="3170563" cy="402546"/>
            </a:xfrm>
            <a:prstGeom prst="rect">
              <a:avLst/>
            </a:prstGeom>
            <a:noFill/>
          </p:spPr>
          <p:txBody>
            <a:bodyPr wrap="square">
              <a:spAutoFit/>
            </a:bodyPr>
            <a:lstStyle/>
            <a:p>
              <a:pPr>
                <a:lnSpc>
                  <a:spcPct val="120000"/>
                </a:lnSpc>
                <a:spcBef>
                  <a:spcPts val="0"/>
                </a:spcBef>
              </a:pPr>
              <a:r>
                <a:rPr lang="de-DE" sz="1800" dirty="0">
                  <a:effectLst/>
                  <a:latin typeface="Arial" panose="020B0604020202020204" pitchFamily="34" charset="0"/>
                  <a:ea typeface="Calibri" panose="020F0502020204030204" pitchFamily="34" charset="0"/>
                  <a:cs typeface="Arial" panose="020B0604020202020204" pitchFamily="34" charset="0"/>
                </a:rPr>
                <a:t>skoschmieder@ukaachen.de</a:t>
              </a:r>
              <a:endParaRPr lang="en-GB" sz="1800" dirty="0">
                <a:latin typeface="Arial" panose="020B0604020202020204" pitchFamily="34" charset="0"/>
                <a:cs typeface="Arial" panose="020B0604020202020204" pitchFamily="34" charset="0"/>
              </a:endParaRPr>
            </a:p>
          </p:txBody>
        </p:sp>
      </p:grpSp>
      <p:sp>
        <p:nvSpPr>
          <p:cNvPr id="23" name="TextBox 22">
            <a:extLst>
              <a:ext uri="{FF2B5EF4-FFF2-40B4-BE49-F238E27FC236}">
                <a16:creationId xmlns:a16="http://schemas.microsoft.com/office/drawing/2014/main" id="{7D34D455-8E11-427C-BBDC-263568DC0ABD}"/>
              </a:ext>
            </a:extLst>
          </p:cNvPr>
          <p:cNvSpPr txBox="1"/>
          <p:nvPr/>
        </p:nvSpPr>
        <p:spPr>
          <a:xfrm>
            <a:off x="8530089" y="5254072"/>
            <a:ext cx="3034632" cy="276999"/>
          </a:xfrm>
          <a:prstGeom prst="rect">
            <a:avLst/>
          </a:prstGeom>
          <a:noFill/>
        </p:spPr>
        <p:txBody>
          <a:bodyPr wrap="square" rtlCol="0">
            <a:spAutoFit/>
          </a:bodyPr>
          <a:lstStyle/>
          <a:p>
            <a:pPr algn="ctr"/>
            <a:r>
              <a:rPr lang="en-US" sz="1200" b="1" dirty="0">
                <a:solidFill>
                  <a:schemeClr val="accent2"/>
                </a:solidFill>
                <a:latin typeface="Arial" panose="020B0604020202020204" pitchFamily="34" charset="0"/>
                <a:cs typeface="Arial" panose="020B0604020202020204" pitchFamily="34" charset="0"/>
              </a:rPr>
              <a:t>https://bit.ly/Koschmieder3646?r=qr</a:t>
            </a:r>
          </a:p>
        </p:txBody>
      </p:sp>
      <p:pic>
        <p:nvPicPr>
          <p:cNvPr id="26" name="Picture 25" descr="Qr code&#10;&#10;Description automatically generated">
            <a:extLst>
              <a:ext uri="{FF2B5EF4-FFF2-40B4-BE49-F238E27FC236}">
                <a16:creationId xmlns:a16="http://schemas.microsoft.com/office/drawing/2014/main" id="{EB892D4A-8E51-45BC-B634-0062592C45DE}"/>
              </a:ext>
            </a:extLst>
          </p:cNvPr>
          <p:cNvPicPr>
            <a:picLocks noChangeAspect="1"/>
          </p:cNvPicPr>
          <p:nvPr/>
        </p:nvPicPr>
        <p:blipFill rotWithShape="1">
          <a:blip r:embed="rId3">
            <a:extLst>
              <a:ext uri="{28A0092B-C50C-407E-A947-70E740481C1C}">
                <a14:useLocalDpi xmlns:a14="http://schemas.microsoft.com/office/drawing/2010/main" val="0"/>
              </a:ext>
            </a:extLst>
          </a:blip>
          <a:srcRect l="7859" t="8273" r="8659" b="6942"/>
          <a:stretch/>
        </p:blipFill>
        <p:spPr>
          <a:xfrm>
            <a:off x="8954014" y="983951"/>
            <a:ext cx="2213170" cy="2247716"/>
          </a:xfrm>
          <a:prstGeom prst="rect">
            <a:avLst/>
          </a:prstGeom>
        </p:spPr>
      </p:pic>
    </p:spTree>
    <p:extLst>
      <p:ext uri="{BB962C8B-B14F-4D97-AF65-F5344CB8AC3E}">
        <p14:creationId xmlns:p14="http://schemas.microsoft.com/office/powerpoint/2010/main" val="32134608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itle 16">
            <a:extLst>
              <a:ext uri="{FF2B5EF4-FFF2-40B4-BE49-F238E27FC236}">
                <a16:creationId xmlns:a16="http://schemas.microsoft.com/office/drawing/2014/main" id="{FC9C2A49-CB73-4A16-9A93-F13419E86290}"/>
              </a:ext>
            </a:extLst>
          </p:cNvPr>
          <p:cNvSpPr>
            <a:spLocks noGrp="1"/>
          </p:cNvSpPr>
          <p:nvPr>
            <p:ph type="ctrTitle"/>
          </p:nvPr>
        </p:nvSpPr>
        <p:spPr/>
        <p:txBody>
          <a:bodyPr>
            <a:noAutofit/>
          </a:bodyPr>
          <a:lstStyle/>
          <a:p>
            <a:r>
              <a:rPr lang="en-US" sz="2700" dirty="0"/>
              <a:t>Characteristics of High-Risk Polycythemia Vera Patients With Suboptimal Response to First-Line Therapy Who Switched to </a:t>
            </a:r>
            <a:r>
              <a:rPr lang="en-US" sz="2700" dirty="0" err="1"/>
              <a:t>Ruxolitinib</a:t>
            </a:r>
            <a:r>
              <a:rPr lang="en-US" sz="2700" dirty="0"/>
              <a:t> </a:t>
            </a:r>
            <a:br>
              <a:rPr lang="en-US" sz="2700" dirty="0"/>
            </a:br>
            <a:r>
              <a:rPr lang="en-US" sz="2700" dirty="0"/>
              <a:t>vs Those Who Did Not Switch: Findings From PV-Switch, a Multinational, Retrospective Chart Review Study</a:t>
            </a:r>
            <a:endParaRPr lang="en-GB" sz="2700" dirty="0"/>
          </a:p>
        </p:txBody>
      </p:sp>
      <p:sp>
        <p:nvSpPr>
          <p:cNvPr id="18" name="Text Placeholder 17">
            <a:extLst>
              <a:ext uri="{FF2B5EF4-FFF2-40B4-BE49-F238E27FC236}">
                <a16:creationId xmlns:a16="http://schemas.microsoft.com/office/drawing/2014/main" id="{F1FCFD2D-78CB-4C51-9D00-4E2764E268F3}"/>
              </a:ext>
            </a:extLst>
          </p:cNvPr>
          <p:cNvSpPr>
            <a:spLocks noGrp="1"/>
          </p:cNvSpPr>
          <p:nvPr>
            <p:ph type="body" sz="quarter" idx="13"/>
          </p:nvPr>
        </p:nvSpPr>
        <p:spPr/>
        <p:txBody>
          <a:bodyPr>
            <a:normAutofit fontScale="70000" lnSpcReduction="20000"/>
          </a:bodyPr>
          <a:lstStyle/>
          <a:p>
            <a:pPr>
              <a:lnSpc>
                <a:spcPct val="120000"/>
              </a:lnSpc>
            </a:pPr>
            <a:r>
              <a:rPr lang="en-US" sz="1800" dirty="0"/>
              <a:t>Steffen </a:t>
            </a:r>
            <a:r>
              <a:rPr lang="en-US" sz="1800" dirty="0" err="1"/>
              <a:t>Koschmieder</a:t>
            </a:r>
            <a:r>
              <a:rPr lang="en-US" sz="1800" dirty="0"/>
              <a:t>, MD</a:t>
            </a:r>
            <a:r>
              <a:rPr lang="en-US" sz="1800" baseline="30000" dirty="0"/>
              <a:t>1</a:t>
            </a:r>
            <a:r>
              <a:rPr lang="en-US" sz="1800" dirty="0"/>
              <a:t>; Clemens Schulte, MD</a:t>
            </a:r>
            <a:r>
              <a:rPr lang="en-US" sz="1800" baseline="30000" dirty="0"/>
              <a:t>2</a:t>
            </a:r>
            <a:r>
              <a:rPr lang="en-US" sz="1800" dirty="0"/>
              <a:t>; Eyck von der </a:t>
            </a:r>
            <a:r>
              <a:rPr lang="en-US" sz="1800" dirty="0" err="1"/>
              <a:t>Heyde</a:t>
            </a:r>
            <a:r>
              <a:rPr lang="en-US" sz="1800" dirty="0"/>
              <a:t>, MD</a:t>
            </a:r>
            <a:r>
              <a:rPr lang="en-US" sz="1800" baseline="30000" dirty="0"/>
              <a:t>3</a:t>
            </a:r>
            <a:r>
              <a:rPr lang="en-US" sz="1800" dirty="0"/>
              <a:t>; Lambert </a:t>
            </a:r>
            <a:r>
              <a:rPr lang="en-US" sz="1800" dirty="0" err="1"/>
              <a:t>Busque</a:t>
            </a:r>
            <a:r>
              <a:rPr lang="en-US" sz="1800" dirty="0"/>
              <a:t>, MD</a:t>
            </a:r>
            <a:r>
              <a:rPr lang="en-US" sz="1800" baseline="30000" dirty="0"/>
              <a:t>4</a:t>
            </a:r>
            <a:r>
              <a:rPr lang="en-US" sz="1800" dirty="0"/>
              <a:t>; Françoise Boyer-</a:t>
            </a:r>
            <a:r>
              <a:rPr lang="en-US" sz="1800" dirty="0" err="1"/>
              <a:t>Perrard</a:t>
            </a:r>
            <a:r>
              <a:rPr lang="en-US" sz="1800" dirty="0"/>
              <a:t>, MD</a:t>
            </a:r>
            <a:r>
              <a:rPr lang="en-US" sz="1800" baseline="30000" dirty="0"/>
              <a:t>5</a:t>
            </a:r>
            <a:r>
              <a:rPr lang="en-US" sz="1800" dirty="0"/>
              <a:t>; Timothy Devos, MD, PhD</a:t>
            </a:r>
            <a:r>
              <a:rPr lang="en-US" sz="1800" baseline="30000" dirty="0"/>
              <a:t>6</a:t>
            </a:r>
            <a:r>
              <a:rPr lang="en-US" sz="1800" dirty="0"/>
              <a:t>; Francesco </a:t>
            </a:r>
            <a:r>
              <a:rPr lang="en-US" sz="1800" dirty="0" err="1"/>
              <a:t>Passamonti</a:t>
            </a:r>
            <a:r>
              <a:rPr lang="en-US" sz="1800" dirty="0"/>
              <a:t>, MD</a:t>
            </a:r>
            <a:r>
              <a:rPr lang="en-US" sz="1800" baseline="30000" dirty="0"/>
              <a:t>7</a:t>
            </a:r>
            <a:r>
              <a:rPr lang="en-US" sz="1800" dirty="0"/>
              <a:t>; Mike W. </a:t>
            </a:r>
            <a:r>
              <a:rPr lang="en-US" sz="1800" dirty="0" err="1"/>
              <a:t>Zuurman</a:t>
            </a:r>
            <a:r>
              <a:rPr lang="en-US" sz="1800" dirty="0"/>
              <a:t>, PhD</a:t>
            </a:r>
            <a:r>
              <a:rPr lang="en-US" sz="1800" baseline="30000" dirty="0"/>
              <a:t>8</a:t>
            </a:r>
            <a:r>
              <a:rPr lang="en-US" sz="1800" dirty="0"/>
              <a:t>; Carole Paley, MD</a:t>
            </a:r>
            <a:r>
              <a:rPr lang="en-US" sz="1800" baseline="30000" dirty="0"/>
              <a:t>8</a:t>
            </a:r>
            <a:r>
              <a:rPr lang="en-US" sz="1800" dirty="0"/>
              <a:t>; Geralyn </a:t>
            </a:r>
            <a:r>
              <a:rPr lang="en-US" sz="1800" dirty="0" err="1"/>
              <a:t>Gilotti</a:t>
            </a:r>
            <a:r>
              <a:rPr lang="en-US" sz="1800" dirty="0"/>
              <a:t>, MSc</a:t>
            </a:r>
            <a:r>
              <a:rPr lang="en-US" sz="1800" baseline="30000" dirty="0"/>
              <a:t>8</a:t>
            </a:r>
            <a:r>
              <a:rPr lang="en-US" sz="1800" dirty="0"/>
              <a:t>; Wendy Y. Cheng, PhD, MPH</a:t>
            </a:r>
            <a:r>
              <a:rPr lang="en-US" sz="1800" baseline="30000" dirty="0"/>
              <a:t>9</a:t>
            </a:r>
            <a:r>
              <a:rPr lang="en-US" sz="1800" dirty="0"/>
              <a:t>; Chi Gao, ScD, MS</a:t>
            </a:r>
            <a:r>
              <a:rPr lang="en-US" sz="1800" baseline="30000" dirty="0"/>
              <a:t>9</a:t>
            </a:r>
            <a:r>
              <a:rPr lang="en-US" sz="1800" dirty="0"/>
              <a:t>; Mu Cheng, MPH</a:t>
            </a:r>
            <a:r>
              <a:rPr lang="en-US" sz="1800" baseline="30000" dirty="0"/>
              <a:t>9</a:t>
            </a:r>
            <a:r>
              <a:rPr lang="en-US" sz="1800" dirty="0"/>
              <a:t>; Melody Wu, MPH</a:t>
            </a:r>
            <a:r>
              <a:rPr lang="en-US" sz="1800" baseline="30000" dirty="0"/>
              <a:t>9</a:t>
            </a:r>
            <a:r>
              <a:rPr lang="en-US" sz="1800" dirty="0"/>
              <a:t>; Mei Sheng Duh, ScD, MPH</a:t>
            </a:r>
            <a:r>
              <a:rPr lang="en-US" sz="1800" baseline="30000" dirty="0"/>
              <a:t>9</a:t>
            </a:r>
            <a:r>
              <a:rPr lang="en-US" sz="1800" dirty="0"/>
              <a:t>; Claire Harrison, MD, FRCPath</a:t>
            </a:r>
            <a:r>
              <a:rPr lang="en-US" sz="1800" baseline="30000" dirty="0"/>
              <a:t>10</a:t>
            </a:r>
          </a:p>
        </p:txBody>
      </p:sp>
      <p:sp>
        <p:nvSpPr>
          <p:cNvPr id="19" name="Text Placeholder 18">
            <a:extLst>
              <a:ext uri="{FF2B5EF4-FFF2-40B4-BE49-F238E27FC236}">
                <a16:creationId xmlns:a16="http://schemas.microsoft.com/office/drawing/2014/main" id="{1BCBD6F1-C2FA-46EC-8FC6-C391477AD4B5}"/>
              </a:ext>
            </a:extLst>
          </p:cNvPr>
          <p:cNvSpPr>
            <a:spLocks noGrp="1"/>
          </p:cNvSpPr>
          <p:nvPr>
            <p:ph type="body" sz="quarter" idx="14"/>
          </p:nvPr>
        </p:nvSpPr>
        <p:spPr>
          <a:xfrm>
            <a:off x="732514" y="5169691"/>
            <a:ext cx="6839151" cy="1321597"/>
          </a:xfrm>
        </p:spPr>
        <p:txBody>
          <a:bodyPr>
            <a:normAutofit fontScale="85000" lnSpcReduction="20000"/>
          </a:bodyPr>
          <a:lstStyle/>
          <a:p>
            <a:pPr>
              <a:lnSpc>
                <a:spcPct val="120000"/>
              </a:lnSpc>
            </a:pPr>
            <a:r>
              <a:rPr lang="en-US" sz="1200" baseline="30000" dirty="0"/>
              <a:t>1</a:t>
            </a:r>
            <a:r>
              <a:rPr lang="en-US" sz="1200" dirty="0"/>
              <a:t>Department of Hematology, Oncology, </a:t>
            </a:r>
            <a:r>
              <a:rPr lang="en-US" sz="1200" dirty="0" err="1"/>
              <a:t>Hemostaseology</a:t>
            </a:r>
            <a:r>
              <a:rPr lang="en-US" sz="1200" dirty="0"/>
              <a:t>, and Stem Cell Transplantation, Faculty of Medicine, RWTH Aachen University, Aachen, Germany; </a:t>
            </a:r>
            <a:r>
              <a:rPr lang="en-US" sz="1200" baseline="30000" dirty="0"/>
              <a:t>2</a:t>
            </a:r>
            <a:r>
              <a:rPr lang="en-US" sz="1200" dirty="0"/>
              <a:t>Gemeinschaftspraxis </a:t>
            </a:r>
            <a:r>
              <a:rPr lang="en-US" sz="1200" dirty="0" err="1"/>
              <a:t>für</a:t>
            </a:r>
            <a:r>
              <a:rPr lang="en-US" sz="1200" dirty="0"/>
              <a:t> </a:t>
            </a:r>
            <a:r>
              <a:rPr lang="en-US" sz="1200" dirty="0" err="1"/>
              <a:t>Hämatologie</a:t>
            </a:r>
            <a:r>
              <a:rPr lang="en-US" sz="1200" dirty="0"/>
              <a:t> und </a:t>
            </a:r>
            <a:r>
              <a:rPr lang="en-US" sz="1200" dirty="0" err="1"/>
              <a:t>Onkologie</a:t>
            </a:r>
            <a:r>
              <a:rPr lang="en-US" sz="1200" dirty="0"/>
              <a:t>, Dortmund, Germany; </a:t>
            </a:r>
            <a:r>
              <a:rPr lang="en-US" sz="1200" baseline="30000" dirty="0"/>
              <a:t>3</a:t>
            </a:r>
            <a:r>
              <a:rPr lang="en-US" sz="1200" dirty="0"/>
              <a:t>Onkologische </a:t>
            </a:r>
            <a:r>
              <a:rPr lang="en-US" sz="1200" dirty="0" err="1"/>
              <a:t>Schwerpunktpraxis</a:t>
            </a:r>
            <a:r>
              <a:rPr lang="en-US" sz="1200" dirty="0"/>
              <a:t>, Hannover, Germany; </a:t>
            </a:r>
            <a:r>
              <a:rPr lang="en-US" altLang="zh-CN" sz="1200" baseline="30000" dirty="0"/>
              <a:t>4</a:t>
            </a:r>
            <a:r>
              <a:rPr lang="en-US" sz="1200" dirty="0"/>
              <a:t>Department of Hematology, </a:t>
            </a:r>
            <a:r>
              <a:rPr lang="en-US" sz="1200" dirty="0" err="1"/>
              <a:t>Hôpital</a:t>
            </a:r>
            <a:r>
              <a:rPr lang="en-US" sz="1200" dirty="0"/>
              <a:t> Maisonneuve-Rosemont, Montreal, QC, Canada; </a:t>
            </a:r>
            <a:r>
              <a:rPr lang="en-US" altLang="zh-CN" sz="1200" baseline="30000" dirty="0"/>
              <a:t>5</a:t>
            </a:r>
            <a:r>
              <a:rPr lang="en-US" sz="1200" dirty="0"/>
              <a:t>Centre </a:t>
            </a:r>
            <a:r>
              <a:rPr lang="en-US" sz="1200" dirty="0" err="1"/>
              <a:t>Hospitalier</a:t>
            </a:r>
            <a:r>
              <a:rPr lang="en-US" sz="1200" dirty="0"/>
              <a:t> </a:t>
            </a:r>
            <a:r>
              <a:rPr lang="en-US" sz="1200" dirty="0" err="1"/>
              <a:t>Universitaire</a:t>
            </a:r>
            <a:r>
              <a:rPr lang="en-US" sz="1200" dirty="0"/>
              <a:t> </a:t>
            </a:r>
            <a:r>
              <a:rPr lang="en-US" sz="1200" dirty="0" err="1"/>
              <a:t>d’Angers</a:t>
            </a:r>
            <a:r>
              <a:rPr lang="en-US" sz="1200" dirty="0"/>
              <a:t>, Angers, France;</a:t>
            </a:r>
            <a:r>
              <a:rPr lang="en-US" sz="1200" baseline="30000" dirty="0"/>
              <a:t> </a:t>
            </a:r>
            <a:r>
              <a:rPr lang="en-US" altLang="zh-CN" sz="1200" baseline="30000" dirty="0"/>
              <a:t>6</a:t>
            </a:r>
            <a:r>
              <a:rPr lang="en-US" sz="1200" dirty="0"/>
              <a:t>Department of Hematology, University Hospitals Leuven and Department of Microbiology and Immunology, Laboratory of Molecular Immunology (</a:t>
            </a:r>
            <a:r>
              <a:rPr lang="en-US" sz="1200" dirty="0" err="1"/>
              <a:t>Rega</a:t>
            </a:r>
            <a:r>
              <a:rPr lang="en-US" sz="1200" dirty="0"/>
              <a:t> Institute), KU Leuven, Leuven, Belgium; </a:t>
            </a:r>
            <a:r>
              <a:rPr lang="en-US" altLang="zh-CN" sz="1200" baseline="30000" dirty="0"/>
              <a:t>7</a:t>
            </a:r>
            <a:r>
              <a:rPr lang="en-US" sz="1200" dirty="0"/>
              <a:t>Division of Hematology, University Hospital </a:t>
            </a:r>
            <a:r>
              <a:rPr lang="en-US" sz="1200" dirty="0" err="1"/>
              <a:t>Ospedale</a:t>
            </a:r>
            <a:r>
              <a:rPr lang="en-US" sz="1200" dirty="0"/>
              <a:t> di </a:t>
            </a:r>
            <a:r>
              <a:rPr lang="en-US" sz="1200" dirty="0" err="1"/>
              <a:t>Circolo</a:t>
            </a:r>
            <a:r>
              <a:rPr lang="en-US" sz="1200" dirty="0"/>
              <a:t> e Fondazione </a:t>
            </a:r>
            <a:r>
              <a:rPr lang="en-US" sz="1200" dirty="0" err="1"/>
              <a:t>Macchi</a:t>
            </a:r>
            <a:r>
              <a:rPr lang="en-US" sz="1200" dirty="0"/>
              <a:t>-ASST </a:t>
            </a:r>
            <a:r>
              <a:rPr lang="en-US" sz="1200" dirty="0" err="1"/>
              <a:t>Sette</a:t>
            </a:r>
            <a:r>
              <a:rPr lang="en-US" sz="1200" dirty="0"/>
              <a:t> </a:t>
            </a:r>
            <a:r>
              <a:rPr lang="en-US" sz="1200" dirty="0" err="1"/>
              <a:t>Laghi</a:t>
            </a:r>
            <a:r>
              <a:rPr lang="en-US" sz="1200" dirty="0"/>
              <a:t>, University of </a:t>
            </a:r>
            <a:r>
              <a:rPr lang="en-US" sz="1200" dirty="0" err="1"/>
              <a:t>Insubria</a:t>
            </a:r>
            <a:r>
              <a:rPr lang="en-US" sz="1200" dirty="0"/>
              <a:t>, Varese, Italy; </a:t>
            </a:r>
            <a:r>
              <a:rPr lang="en-US" altLang="zh-CN" sz="1200" baseline="30000" dirty="0"/>
              <a:t>8</a:t>
            </a:r>
            <a:r>
              <a:rPr lang="en-US" sz="1200" dirty="0"/>
              <a:t>Novartis Pharmaceuticals Corporation, East Hanover, NJ; </a:t>
            </a:r>
            <a:r>
              <a:rPr lang="en-US" altLang="zh-CN" sz="1200" baseline="30000" dirty="0"/>
              <a:t>9</a:t>
            </a:r>
            <a:r>
              <a:rPr lang="en-US" sz="1200" dirty="0"/>
              <a:t>Analysis Group, Inc, Boston, MA; </a:t>
            </a:r>
            <a:r>
              <a:rPr lang="en-US" altLang="zh-CN" sz="1200" baseline="30000" dirty="0"/>
              <a:t>10</a:t>
            </a:r>
            <a:r>
              <a:rPr lang="en-US" sz="1200" dirty="0"/>
              <a:t>Guy's and St Thomas' NHS Foundation Trust, London, UK</a:t>
            </a:r>
          </a:p>
          <a:p>
            <a:endParaRPr lang="en-GB" dirty="0"/>
          </a:p>
        </p:txBody>
      </p:sp>
      <p:sp>
        <p:nvSpPr>
          <p:cNvPr id="20" name="Text Placeholder 19">
            <a:extLst>
              <a:ext uri="{FF2B5EF4-FFF2-40B4-BE49-F238E27FC236}">
                <a16:creationId xmlns:a16="http://schemas.microsoft.com/office/drawing/2014/main" id="{FB41129C-7AAE-4BCA-A66F-0F26B0678DCF}"/>
              </a:ext>
            </a:extLst>
          </p:cNvPr>
          <p:cNvSpPr>
            <a:spLocks noGrp="1"/>
          </p:cNvSpPr>
          <p:nvPr>
            <p:ph type="body" sz="quarter" idx="15"/>
          </p:nvPr>
        </p:nvSpPr>
        <p:spPr>
          <a:xfrm>
            <a:off x="0" y="1"/>
            <a:ext cx="2116581" cy="482138"/>
          </a:xfrm>
        </p:spPr>
        <p:txBody>
          <a:bodyPr>
            <a:normAutofit/>
          </a:bodyPr>
          <a:lstStyle/>
          <a:p>
            <a:r>
              <a:rPr lang="en-GB" dirty="0"/>
              <a:t>3646</a:t>
            </a:r>
          </a:p>
        </p:txBody>
      </p:sp>
      <p:sp>
        <p:nvSpPr>
          <p:cNvPr id="21" name="Text Placeholder 20">
            <a:extLst>
              <a:ext uri="{FF2B5EF4-FFF2-40B4-BE49-F238E27FC236}">
                <a16:creationId xmlns:a16="http://schemas.microsoft.com/office/drawing/2014/main" id="{46DCBE5C-EDC8-464F-B817-AB1115788697}"/>
              </a:ext>
            </a:extLst>
          </p:cNvPr>
          <p:cNvSpPr>
            <a:spLocks noGrp="1"/>
          </p:cNvSpPr>
          <p:nvPr>
            <p:ph type="body" sz="quarter" idx="16"/>
          </p:nvPr>
        </p:nvSpPr>
        <p:spPr/>
        <p:txBody>
          <a:bodyPr>
            <a:noAutofit/>
          </a:bodyPr>
          <a:lstStyle/>
          <a:p>
            <a:pPr>
              <a:lnSpc>
                <a:spcPct val="120000"/>
              </a:lnSpc>
              <a:spcBef>
                <a:spcPts val="0"/>
              </a:spcBef>
            </a:pPr>
            <a:r>
              <a:rPr lang="en-US" sz="1300" dirty="0"/>
              <a:t>Steffen </a:t>
            </a:r>
            <a:r>
              <a:rPr lang="en-US" sz="1300" dirty="0" err="1"/>
              <a:t>Koschmieder</a:t>
            </a:r>
            <a:endParaRPr lang="en-US" sz="1300" dirty="0"/>
          </a:p>
          <a:p>
            <a:pPr>
              <a:lnSpc>
                <a:spcPct val="120000"/>
              </a:lnSpc>
              <a:spcBef>
                <a:spcPts val="0"/>
              </a:spcBef>
            </a:pPr>
            <a:r>
              <a:rPr lang="de-DE" sz="1300" dirty="0">
                <a:effectLst/>
                <a:ea typeface="Calibri" panose="020F0502020204030204" pitchFamily="34" charset="0"/>
              </a:rPr>
              <a:t>skoschmieder@ukaachen.de</a:t>
            </a:r>
            <a:endParaRPr lang="en-GB" sz="1300" dirty="0"/>
          </a:p>
        </p:txBody>
      </p:sp>
      <p:sp>
        <p:nvSpPr>
          <p:cNvPr id="7" name="Rectangle: Rounded Corners 6">
            <a:extLst>
              <a:ext uri="{FF2B5EF4-FFF2-40B4-BE49-F238E27FC236}">
                <a16:creationId xmlns:a16="http://schemas.microsoft.com/office/drawing/2014/main" id="{9B4C5EDC-2512-464F-8412-6BCFC636E9AE}"/>
              </a:ext>
            </a:extLst>
          </p:cNvPr>
          <p:cNvSpPr/>
          <p:nvPr/>
        </p:nvSpPr>
        <p:spPr>
          <a:xfrm>
            <a:off x="8293100" y="675185"/>
            <a:ext cx="3511550" cy="5936630"/>
          </a:xfrm>
          <a:prstGeom prst="roundRect">
            <a:avLst>
              <a:gd name="adj" fmla="val 5856"/>
            </a:avLst>
          </a:prstGeom>
          <a:solidFill>
            <a:schemeClr val="accent1">
              <a:alpha val="55000"/>
            </a:schemeClr>
          </a:solidFill>
          <a:ln w="317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Rounded Corners 7">
            <a:extLst>
              <a:ext uri="{FF2B5EF4-FFF2-40B4-BE49-F238E27FC236}">
                <a16:creationId xmlns:a16="http://schemas.microsoft.com/office/drawing/2014/main" id="{A8FADE64-2B9B-41DD-A936-A882D9F96AB5}"/>
              </a:ext>
            </a:extLst>
          </p:cNvPr>
          <p:cNvSpPr/>
          <p:nvPr/>
        </p:nvSpPr>
        <p:spPr>
          <a:xfrm>
            <a:off x="8459827" y="852466"/>
            <a:ext cx="3178097" cy="5638822"/>
          </a:xfrm>
          <a:prstGeom prst="roundRect">
            <a:avLst>
              <a:gd name="adj" fmla="val 6819"/>
            </a:avLst>
          </a:prstGeom>
          <a:solidFill>
            <a:schemeClr val="bg1"/>
          </a:solidFill>
          <a:ln w="317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Text Placeholder 11">
            <a:extLst>
              <a:ext uri="{FF2B5EF4-FFF2-40B4-BE49-F238E27FC236}">
                <a16:creationId xmlns:a16="http://schemas.microsoft.com/office/drawing/2014/main" id="{1DA5B6E0-1661-437A-BE4D-6E01E579A9F9}"/>
              </a:ext>
            </a:extLst>
          </p:cNvPr>
          <p:cNvSpPr txBox="1">
            <a:spLocks/>
          </p:cNvSpPr>
          <p:nvPr/>
        </p:nvSpPr>
        <p:spPr>
          <a:xfrm>
            <a:off x="8553535" y="5860269"/>
            <a:ext cx="3034632" cy="623912"/>
          </a:xfrm>
          <a:prstGeom prst="rect">
            <a:avLst/>
          </a:prstGeom>
        </p:spPr>
        <p:txBody>
          <a:bodyPr vert="horz" lIns="91440" tIns="45720" rIns="91440" bIns="45720" rtlCol="0" anchor="ctr">
            <a:normAutofit lnSpcReduction="10000"/>
          </a:bodyPr>
          <a:lstStyle>
            <a:lvl1pPr marL="228600" indent="-228600" algn="l" defTabSz="914400" rtl="0" eaLnBrk="1" latinLnBrk="0" hangingPunct="1">
              <a:lnSpc>
                <a:spcPct val="100000"/>
              </a:lnSpc>
              <a:spcBef>
                <a:spcPts val="1200"/>
              </a:spcBef>
              <a:buClr>
                <a:schemeClr val="accent4"/>
              </a:buClr>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100000"/>
              </a:lnSpc>
              <a:spcBef>
                <a:spcPts val="1200"/>
              </a:spcBef>
              <a:buClr>
                <a:schemeClr val="accent4"/>
              </a:buClr>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100000"/>
              </a:lnSpc>
              <a:spcBef>
                <a:spcPts val="1200"/>
              </a:spcBef>
              <a:buClr>
                <a:schemeClr val="accent4"/>
              </a:buClr>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100000"/>
              </a:lnSpc>
              <a:spcBef>
                <a:spcPts val="1200"/>
              </a:spcBef>
              <a:buClr>
                <a:schemeClr val="accent4"/>
              </a:buClr>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100000"/>
              </a:lnSpc>
              <a:spcBef>
                <a:spcPts val="1200"/>
              </a:spcBef>
              <a:buClr>
                <a:schemeClr val="accent4"/>
              </a:buClr>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sz="1400" baseline="30000" dirty="0"/>
              <a:t>Copies of this poster obtained through</a:t>
            </a:r>
            <a:br>
              <a:rPr lang="en-US" sz="1400" baseline="30000" dirty="0"/>
            </a:br>
            <a:r>
              <a:rPr lang="en-US" sz="1400" baseline="30000" dirty="0"/>
              <a:t>Quick Response (QR) code are for personal use only</a:t>
            </a:r>
            <a:br>
              <a:rPr lang="en-US" sz="1400" baseline="30000" dirty="0"/>
            </a:br>
            <a:r>
              <a:rPr lang="en-US" sz="1400" baseline="30000" dirty="0"/>
              <a:t>and may not be reproduced without permission</a:t>
            </a:r>
            <a:br>
              <a:rPr lang="en-US" sz="1400" baseline="30000" dirty="0"/>
            </a:br>
            <a:r>
              <a:rPr lang="en-US" sz="1400" baseline="30000" dirty="0"/>
              <a:t>of the authors.</a:t>
            </a:r>
          </a:p>
        </p:txBody>
      </p:sp>
      <p:sp>
        <p:nvSpPr>
          <p:cNvPr id="15" name="TextBox 14">
            <a:extLst>
              <a:ext uri="{FF2B5EF4-FFF2-40B4-BE49-F238E27FC236}">
                <a16:creationId xmlns:a16="http://schemas.microsoft.com/office/drawing/2014/main" id="{8FDE2C8F-ED40-4890-ACE2-AE1C49C8B0A9}"/>
              </a:ext>
            </a:extLst>
          </p:cNvPr>
          <p:cNvSpPr txBox="1"/>
          <p:nvPr/>
        </p:nvSpPr>
        <p:spPr>
          <a:xfrm>
            <a:off x="8781526" y="4127558"/>
            <a:ext cx="2856398" cy="984885"/>
          </a:xfrm>
          <a:prstGeom prst="rect">
            <a:avLst/>
          </a:prstGeom>
          <a:noFill/>
        </p:spPr>
        <p:txBody>
          <a:bodyPr wrap="square" rtlCol="0">
            <a:spAutoFit/>
          </a:bodyPr>
          <a:lstStyle/>
          <a:p>
            <a:pPr marL="171450" indent="-171450">
              <a:spcBef>
                <a:spcPts val="600"/>
              </a:spcBef>
              <a:buClr>
                <a:schemeClr val="accent2"/>
              </a:buClr>
              <a:buFont typeface="Arial" panose="020B0604020202020204" pitchFamily="34" charset="0"/>
              <a:buChar char="•"/>
            </a:pPr>
            <a:r>
              <a:rPr lang="en-US" sz="1600" b="1" dirty="0">
                <a:solidFill>
                  <a:srgbClr val="007C9F"/>
                </a:solidFill>
                <a:latin typeface="Arial" panose="020B0604020202020204" pitchFamily="34" charset="0"/>
                <a:cs typeface="Arial" panose="020B0604020202020204" pitchFamily="34" charset="0"/>
              </a:rPr>
              <a:t>Poster</a:t>
            </a:r>
          </a:p>
          <a:p>
            <a:pPr marL="171450" indent="-171450">
              <a:spcBef>
                <a:spcPts val="600"/>
              </a:spcBef>
              <a:buClr>
                <a:schemeClr val="accent2"/>
              </a:buClr>
              <a:buFont typeface="Arial" panose="020B0604020202020204" pitchFamily="34" charset="0"/>
              <a:buChar char="•"/>
            </a:pPr>
            <a:r>
              <a:rPr lang="en-US" sz="1600" b="1" dirty="0">
                <a:solidFill>
                  <a:srgbClr val="007C9F"/>
                </a:solidFill>
                <a:latin typeface="Arial" panose="020B0604020202020204" pitchFamily="34" charset="0"/>
                <a:cs typeface="Arial" panose="020B0604020202020204" pitchFamily="34" charset="0"/>
              </a:rPr>
              <a:t>Presentation slide deck</a:t>
            </a:r>
          </a:p>
          <a:p>
            <a:pPr marL="171450" indent="-171450">
              <a:spcBef>
                <a:spcPts val="600"/>
              </a:spcBef>
              <a:buClr>
                <a:schemeClr val="accent2"/>
              </a:buClr>
              <a:buFont typeface="Arial" panose="020B0604020202020204" pitchFamily="34" charset="0"/>
              <a:buChar char="•"/>
            </a:pPr>
            <a:r>
              <a:rPr lang="en-US" sz="1600" b="1" dirty="0">
                <a:solidFill>
                  <a:srgbClr val="007C9F"/>
                </a:solidFill>
                <a:latin typeface="Arial" panose="020B0604020202020204" pitchFamily="34" charset="0"/>
                <a:cs typeface="Arial" panose="020B0604020202020204" pitchFamily="34" charset="0"/>
              </a:rPr>
              <a:t>Supplementary material</a:t>
            </a:r>
          </a:p>
        </p:txBody>
      </p:sp>
      <p:sp>
        <p:nvSpPr>
          <p:cNvPr id="16" name="Text Placeholder 11">
            <a:extLst>
              <a:ext uri="{FF2B5EF4-FFF2-40B4-BE49-F238E27FC236}">
                <a16:creationId xmlns:a16="http://schemas.microsoft.com/office/drawing/2014/main" id="{DA50FB62-FD32-4250-8875-0B543198BBF1}"/>
              </a:ext>
            </a:extLst>
          </p:cNvPr>
          <p:cNvSpPr txBox="1">
            <a:spLocks/>
          </p:cNvSpPr>
          <p:nvPr/>
        </p:nvSpPr>
        <p:spPr>
          <a:xfrm>
            <a:off x="8710062" y="3385658"/>
            <a:ext cx="2749930" cy="506487"/>
          </a:xfrm>
          <a:prstGeom prst="rect">
            <a:avLst/>
          </a:prstGeom>
        </p:spPr>
        <p:txBody>
          <a:bodyPr vert="horz" lIns="91440" tIns="45720" rIns="91440" bIns="45720" rtlCol="0" anchor="ctr">
            <a:normAutofit lnSpcReduction="10000"/>
          </a:bodyPr>
          <a:lstStyle>
            <a:lvl1pPr marL="228600" indent="-228600" algn="l" defTabSz="914400" rtl="0" eaLnBrk="1" latinLnBrk="0" hangingPunct="1">
              <a:lnSpc>
                <a:spcPct val="100000"/>
              </a:lnSpc>
              <a:spcBef>
                <a:spcPts val="1200"/>
              </a:spcBef>
              <a:buClr>
                <a:schemeClr val="accent4"/>
              </a:buClr>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100000"/>
              </a:lnSpc>
              <a:spcBef>
                <a:spcPts val="1200"/>
              </a:spcBef>
              <a:buClr>
                <a:schemeClr val="accent4"/>
              </a:buClr>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100000"/>
              </a:lnSpc>
              <a:spcBef>
                <a:spcPts val="1200"/>
              </a:spcBef>
              <a:buClr>
                <a:schemeClr val="accent4"/>
              </a:buClr>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100000"/>
              </a:lnSpc>
              <a:spcBef>
                <a:spcPts val="1200"/>
              </a:spcBef>
              <a:buClr>
                <a:schemeClr val="accent4"/>
              </a:buClr>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100000"/>
              </a:lnSpc>
              <a:spcBef>
                <a:spcPts val="1200"/>
              </a:spcBef>
              <a:buClr>
                <a:schemeClr val="accent4"/>
              </a:buClr>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2800" b="1" dirty="0">
                <a:solidFill>
                  <a:schemeClr val="accent2"/>
                </a:solidFill>
              </a:rPr>
              <a:t>Scan to obtain</a:t>
            </a:r>
          </a:p>
        </p:txBody>
      </p:sp>
      <p:sp>
        <p:nvSpPr>
          <p:cNvPr id="23" name="Arrow: Curved Right 22">
            <a:extLst>
              <a:ext uri="{FF2B5EF4-FFF2-40B4-BE49-F238E27FC236}">
                <a16:creationId xmlns:a16="http://schemas.microsoft.com/office/drawing/2014/main" id="{636B039D-4EE0-4B13-B109-10E540E46A79}"/>
              </a:ext>
            </a:extLst>
          </p:cNvPr>
          <p:cNvSpPr/>
          <p:nvPr/>
        </p:nvSpPr>
        <p:spPr>
          <a:xfrm>
            <a:off x="7664459" y="2581649"/>
            <a:ext cx="1074048" cy="1309606"/>
          </a:xfrm>
          <a:prstGeom prst="curvedRightArrow">
            <a:avLst>
              <a:gd name="adj1" fmla="val 25000"/>
              <a:gd name="adj2" fmla="val 46725"/>
              <a:gd name="adj3" fmla="val 21185"/>
            </a:avLst>
          </a:prstGeom>
          <a:solidFill>
            <a:schemeClr val="accent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5" name="TextBox 24">
            <a:extLst>
              <a:ext uri="{FF2B5EF4-FFF2-40B4-BE49-F238E27FC236}">
                <a16:creationId xmlns:a16="http://schemas.microsoft.com/office/drawing/2014/main" id="{21AD35D0-9B2C-4336-B8EE-B729DBF7B46E}"/>
              </a:ext>
            </a:extLst>
          </p:cNvPr>
          <p:cNvSpPr txBox="1"/>
          <p:nvPr/>
        </p:nvSpPr>
        <p:spPr>
          <a:xfrm>
            <a:off x="8553535" y="5347856"/>
            <a:ext cx="3034632" cy="276999"/>
          </a:xfrm>
          <a:prstGeom prst="rect">
            <a:avLst/>
          </a:prstGeom>
          <a:noFill/>
        </p:spPr>
        <p:txBody>
          <a:bodyPr wrap="square" rtlCol="0">
            <a:spAutoFit/>
          </a:bodyPr>
          <a:lstStyle/>
          <a:p>
            <a:pPr algn="ctr"/>
            <a:r>
              <a:rPr lang="en-US" sz="1200" b="1" dirty="0">
                <a:solidFill>
                  <a:schemeClr val="accent2"/>
                </a:solidFill>
                <a:latin typeface="Arial" panose="020B0604020202020204" pitchFamily="34" charset="0"/>
                <a:cs typeface="Arial" panose="020B0604020202020204" pitchFamily="34" charset="0"/>
              </a:rPr>
              <a:t>https://bit.ly/Koschmieder3646?r=qr</a:t>
            </a:r>
          </a:p>
        </p:txBody>
      </p:sp>
      <p:pic>
        <p:nvPicPr>
          <p:cNvPr id="22" name="Picture 21" descr="Qr code&#10;&#10;Description automatically generated">
            <a:extLst>
              <a:ext uri="{FF2B5EF4-FFF2-40B4-BE49-F238E27FC236}">
                <a16:creationId xmlns:a16="http://schemas.microsoft.com/office/drawing/2014/main" id="{4328EC9E-B308-48EA-A6B4-481BD1085B4F}"/>
              </a:ext>
            </a:extLst>
          </p:cNvPr>
          <p:cNvPicPr>
            <a:picLocks noChangeAspect="1"/>
          </p:cNvPicPr>
          <p:nvPr/>
        </p:nvPicPr>
        <p:blipFill rotWithShape="1">
          <a:blip r:embed="rId4">
            <a:extLst>
              <a:ext uri="{28A0092B-C50C-407E-A947-70E740481C1C}">
                <a14:useLocalDpi xmlns:a14="http://schemas.microsoft.com/office/drawing/2010/main" val="0"/>
              </a:ext>
            </a:extLst>
          </a:blip>
          <a:srcRect l="7859" t="8273" r="8659" b="6942"/>
          <a:stretch/>
        </p:blipFill>
        <p:spPr>
          <a:xfrm>
            <a:off x="8977459" y="983951"/>
            <a:ext cx="2213170" cy="2247716"/>
          </a:xfrm>
          <a:prstGeom prst="rect">
            <a:avLst/>
          </a:prstGeom>
        </p:spPr>
      </p:pic>
    </p:spTree>
    <p:custDataLst>
      <p:tags r:id="rId1"/>
    </p:custDataLst>
    <p:extLst>
      <p:ext uri="{BB962C8B-B14F-4D97-AF65-F5344CB8AC3E}">
        <p14:creationId xmlns:p14="http://schemas.microsoft.com/office/powerpoint/2010/main" val="31524969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5">
            <a:extLst>
              <a:ext uri="{FF2B5EF4-FFF2-40B4-BE49-F238E27FC236}">
                <a16:creationId xmlns:a16="http://schemas.microsoft.com/office/drawing/2014/main" id="{F6D2A039-E717-48CA-B3B1-10F08D656C29}"/>
              </a:ext>
            </a:extLst>
          </p:cNvPr>
          <p:cNvSpPr>
            <a:spLocks noGrp="1"/>
          </p:cNvSpPr>
          <p:nvPr>
            <p:ph type="title"/>
          </p:nvPr>
        </p:nvSpPr>
        <p:spPr>
          <a:xfrm>
            <a:off x="414481" y="31968"/>
            <a:ext cx="10890827" cy="723826"/>
          </a:xfrm>
        </p:spPr>
        <p:txBody>
          <a:bodyPr>
            <a:normAutofit/>
          </a:bodyPr>
          <a:lstStyle/>
          <a:p>
            <a:r>
              <a:rPr lang="en-US" sz="3200" dirty="0"/>
              <a:t>Background and Study Objectives</a:t>
            </a:r>
          </a:p>
        </p:txBody>
      </p:sp>
      <p:sp>
        <p:nvSpPr>
          <p:cNvPr id="5" name="Text Placeholder 4">
            <a:extLst>
              <a:ext uri="{FF2B5EF4-FFF2-40B4-BE49-F238E27FC236}">
                <a16:creationId xmlns:a16="http://schemas.microsoft.com/office/drawing/2014/main" id="{4A380D78-5E79-4B18-AEE5-FEB447884579}"/>
              </a:ext>
            </a:extLst>
          </p:cNvPr>
          <p:cNvSpPr>
            <a:spLocks noGrp="1"/>
          </p:cNvSpPr>
          <p:nvPr>
            <p:ph type="body" sz="quarter" idx="14"/>
          </p:nvPr>
        </p:nvSpPr>
        <p:spPr>
          <a:xfrm>
            <a:off x="715889" y="1427163"/>
            <a:ext cx="10381804" cy="4600413"/>
          </a:xfrm>
        </p:spPr>
        <p:txBody>
          <a:bodyPr>
            <a:normAutofit/>
          </a:bodyPr>
          <a:lstStyle/>
          <a:p>
            <a:pPr marL="285750" lvl="1" indent="-285750">
              <a:buFont typeface="Arial" panose="020B0604020202020204" pitchFamily="34" charset="0"/>
              <a:buChar char="•"/>
            </a:pPr>
            <a:r>
              <a:rPr lang="en-US" sz="1600" dirty="0"/>
              <a:t>Polycythemia vera (PV) is characterized by an abnormal increase in red cell mass and elevations in platelet and white blood cell counts</a:t>
            </a:r>
            <a:r>
              <a:rPr lang="en-US" sz="1600" baseline="30000" dirty="0"/>
              <a:t>1</a:t>
            </a:r>
            <a:r>
              <a:rPr lang="en-US" sz="1600" dirty="0"/>
              <a:t> and is most commonly associated with mutations in the Janus kinase 2 (</a:t>
            </a:r>
            <a:r>
              <a:rPr lang="en-US" sz="1600" i="1" dirty="0"/>
              <a:t>JAK2</a:t>
            </a:r>
            <a:r>
              <a:rPr lang="en-US" sz="1600" dirty="0"/>
              <a:t>) gene (V617F or exon 12)</a:t>
            </a:r>
            <a:r>
              <a:rPr lang="en-US" sz="1600" baseline="30000" dirty="0"/>
              <a:t>2,3</a:t>
            </a:r>
          </a:p>
          <a:p>
            <a:pPr marL="285750" lvl="1" indent="-285750">
              <a:buFont typeface="Arial" panose="020B0604020202020204" pitchFamily="34" charset="0"/>
              <a:buChar char="•"/>
            </a:pPr>
            <a:r>
              <a:rPr lang="en-US" sz="1600" dirty="0"/>
              <a:t>Cytoreductive therapy is recommended for patients with high-risk PV, with hydroxyurea and interferon often used as first-line (1L) therapy</a:t>
            </a:r>
            <a:r>
              <a:rPr lang="en-US" sz="1600" baseline="30000" dirty="0"/>
              <a:t>4-6</a:t>
            </a:r>
            <a:r>
              <a:rPr lang="en-US" sz="1600" dirty="0"/>
              <a:t> </a:t>
            </a:r>
          </a:p>
          <a:p>
            <a:pPr marL="285750" lvl="1" indent="-285750">
              <a:buFont typeface="Arial" panose="020B0604020202020204" pitchFamily="34" charset="0"/>
              <a:buChar char="•"/>
            </a:pPr>
            <a:r>
              <a:rPr lang="en-US" sz="1600" dirty="0"/>
              <a:t>However, nearly a quarter of patients discontinue therapy due to resistance or intolerance and require second-line (2L) therapy</a:t>
            </a:r>
          </a:p>
          <a:p>
            <a:pPr marL="285750" lvl="1" indent="-285750">
              <a:buFont typeface="Arial" panose="020B0604020202020204" pitchFamily="34" charset="0"/>
              <a:buChar char="•"/>
            </a:pPr>
            <a:r>
              <a:rPr lang="en-US" sz="1600" dirty="0"/>
              <a:t>Ruxolitinib is approved by the US Food and Drug Administration and European Medicines Agency to treat hydroxyurea-resistant or -intolerant PV.</a:t>
            </a:r>
            <a:r>
              <a:rPr lang="en-US" sz="1600" baseline="30000" dirty="0"/>
              <a:t>7</a:t>
            </a:r>
            <a:r>
              <a:rPr lang="en-US" sz="1600" dirty="0"/>
              <a:t> However, in real-world clinical practice, many patients continue 1L therapy after developing resistance or intolerance instead of switching to ruxolitinib as 2L therapy</a:t>
            </a:r>
            <a:r>
              <a:rPr lang="en-US" sz="1600" baseline="30000" dirty="0"/>
              <a:t>5,8</a:t>
            </a:r>
          </a:p>
          <a:p>
            <a:pPr marL="285750" lvl="1" indent="-285750">
              <a:buFont typeface="Arial" panose="020B0604020202020204" pitchFamily="34" charset="0"/>
              <a:buChar char="•"/>
            </a:pPr>
            <a:r>
              <a:rPr lang="en-US" sz="1600" dirty="0"/>
              <a:t>The primary objective of this first-of-its-kind, multinational, retrospective chart review study is to assess the event-free survival rate of high-risk patients with PV who receive </a:t>
            </a:r>
            <a:r>
              <a:rPr lang="en-US" sz="1600" dirty="0" err="1"/>
              <a:t>ruxolitinib</a:t>
            </a:r>
            <a:r>
              <a:rPr lang="en-US" sz="1600" dirty="0"/>
              <a:t> as 2L therapy (switchers) vs those who continue receiving 1L therapy (non-switchers) after suboptimal response</a:t>
            </a:r>
          </a:p>
          <a:p>
            <a:pPr marL="285750" lvl="1" indent="-285750">
              <a:buFont typeface="Arial" panose="020B0604020202020204" pitchFamily="34" charset="0"/>
              <a:buChar char="•"/>
            </a:pPr>
            <a:r>
              <a:rPr lang="en-US" sz="1600" b="1" dirty="0">
                <a:solidFill>
                  <a:srgbClr val="006BB1"/>
                </a:solidFill>
              </a:rPr>
              <a:t>The current analysis describes the characteristics of an interim sample of </a:t>
            </a:r>
            <a:r>
              <a:rPr lang="en-US" sz="1600" b="1" dirty="0" err="1">
                <a:solidFill>
                  <a:srgbClr val="006BB1"/>
                </a:solidFill>
              </a:rPr>
              <a:t>ruxolitinib</a:t>
            </a:r>
            <a:r>
              <a:rPr lang="en-US" sz="1600" b="1" dirty="0">
                <a:solidFill>
                  <a:srgbClr val="006BB1"/>
                </a:solidFill>
              </a:rPr>
              <a:t> switchers and non-switchers following suboptimal response to 1L therapy</a:t>
            </a:r>
          </a:p>
          <a:p>
            <a:endParaRPr lang="en-US" dirty="0"/>
          </a:p>
        </p:txBody>
      </p:sp>
      <p:sp>
        <p:nvSpPr>
          <p:cNvPr id="2" name="Footer Placeholder 1">
            <a:extLst>
              <a:ext uri="{FF2B5EF4-FFF2-40B4-BE49-F238E27FC236}">
                <a16:creationId xmlns:a16="http://schemas.microsoft.com/office/drawing/2014/main" id="{DF7250AB-8F9D-4BF8-BB7F-B83745DBEEFB}"/>
              </a:ext>
            </a:extLst>
          </p:cNvPr>
          <p:cNvSpPr>
            <a:spLocks noGrp="1"/>
          </p:cNvSpPr>
          <p:nvPr>
            <p:ph type="ftr" sz="quarter" idx="3"/>
          </p:nvPr>
        </p:nvSpPr>
        <p:spPr>
          <a:xfrm>
            <a:off x="459507" y="6181725"/>
            <a:ext cx="11151468" cy="468161"/>
          </a:xfrm>
        </p:spPr>
        <p:txBody>
          <a:bodyPr/>
          <a:lstStyle/>
          <a:p>
            <a:r>
              <a:rPr lang="en-US" sz="800" dirty="0"/>
              <a:t>1. </a:t>
            </a:r>
            <a:r>
              <a:rPr lang="en-US" sz="800" dirty="0" err="1"/>
              <a:t>Vannucchi</a:t>
            </a:r>
            <a:r>
              <a:rPr lang="en-US" sz="800" dirty="0"/>
              <a:t> AM. </a:t>
            </a:r>
            <a:r>
              <a:rPr lang="en-US" sz="800" i="1" dirty="0"/>
              <a:t>Blood</a:t>
            </a:r>
            <a:r>
              <a:rPr lang="en-US" sz="800" dirty="0"/>
              <a:t>. 2014;124(22):3212-3220; 2. Adamson JW, et al. </a:t>
            </a:r>
            <a:r>
              <a:rPr lang="en-US" sz="800" i="1" dirty="0"/>
              <a:t>N </a:t>
            </a:r>
            <a:r>
              <a:rPr lang="en-US" sz="800" i="1" dirty="0" err="1"/>
              <a:t>Engl</a:t>
            </a:r>
            <a:r>
              <a:rPr lang="en-US" sz="800" i="1" dirty="0"/>
              <a:t> J Med</a:t>
            </a:r>
            <a:r>
              <a:rPr lang="en-US" sz="800" dirty="0"/>
              <a:t>. 1976;295(17):913-916; 3. </a:t>
            </a:r>
            <a:r>
              <a:rPr lang="en-US" sz="800" dirty="0" err="1"/>
              <a:t>Tefferi</a:t>
            </a:r>
            <a:r>
              <a:rPr lang="en-US" sz="800" dirty="0"/>
              <a:t> A, et al. </a:t>
            </a:r>
            <a:r>
              <a:rPr lang="en-US" sz="800" i="1" dirty="0"/>
              <a:t>Leukemia</a:t>
            </a:r>
            <a:r>
              <a:rPr lang="en-US" sz="800" dirty="0"/>
              <a:t>. 2013;27(9):1874-1881; 4. </a:t>
            </a:r>
            <a:r>
              <a:rPr lang="en-US" sz="800" dirty="0" err="1"/>
              <a:t>Barbui</a:t>
            </a:r>
            <a:r>
              <a:rPr lang="en-US" sz="800" dirty="0"/>
              <a:t> T, et al. </a:t>
            </a:r>
            <a:r>
              <a:rPr lang="en-US" sz="800" i="1" dirty="0"/>
              <a:t>J Clin Oncol</a:t>
            </a:r>
            <a:r>
              <a:rPr lang="en-US" sz="800" dirty="0"/>
              <a:t>. 2011;29(6):761-770; 5. </a:t>
            </a:r>
            <a:r>
              <a:rPr lang="en-US" sz="800" dirty="0" err="1"/>
              <a:t>Marchioli</a:t>
            </a:r>
            <a:r>
              <a:rPr lang="en-US" sz="800" dirty="0"/>
              <a:t> R, et al. </a:t>
            </a:r>
            <a:r>
              <a:rPr lang="en-US" sz="800" i="1" dirty="0"/>
              <a:t>Thrombosis</a:t>
            </a:r>
            <a:r>
              <a:rPr lang="en-US" sz="800" dirty="0"/>
              <a:t>. 2011;2011:794240; 6. </a:t>
            </a:r>
            <a:r>
              <a:rPr lang="en-US" sz="800" dirty="0" err="1"/>
              <a:t>Marchioli</a:t>
            </a:r>
            <a:r>
              <a:rPr lang="en-US" sz="800" dirty="0"/>
              <a:t> R, et al. </a:t>
            </a:r>
            <a:r>
              <a:rPr lang="en-US" sz="800" i="1" dirty="0"/>
              <a:t>N </a:t>
            </a:r>
            <a:r>
              <a:rPr lang="en-US" sz="800" i="1" dirty="0" err="1"/>
              <a:t>Engl</a:t>
            </a:r>
            <a:r>
              <a:rPr lang="en-US" sz="800" i="1" dirty="0"/>
              <a:t> J Med</a:t>
            </a:r>
            <a:r>
              <a:rPr lang="en-US" sz="800" dirty="0"/>
              <a:t>. 2013;368(1):22-33; 7. </a:t>
            </a:r>
            <a:r>
              <a:rPr lang="en-US" sz="800" dirty="0" err="1"/>
              <a:t>Jakavi</a:t>
            </a:r>
            <a:r>
              <a:rPr lang="en-US" sz="800" dirty="0"/>
              <a:t> (</a:t>
            </a:r>
            <a:r>
              <a:rPr lang="en-US" sz="800" dirty="0" err="1"/>
              <a:t>ruxolitinib</a:t>
            </a:r>
            <a:r>
              <a:rPr lang="en-US" sz="800" dirty="0"/>
              <a:t>). Prescribing information. Novartis; 2021. 8. </a:t>
            </a:r>
            <a:r>
              <a:rPr lang="en-US" sz="800" dirty="0" err="1"/>
              <a:t>Landolfi</a:t>
            </a:r>
            <a:r>
              <a:rPr lang="en-US" sz="800" dirty="0"/>
              <a:t> R, et al. </a:t>
            </a:r>
            <a:r>
              <a:rPr lang="en-US" sz="800" i="1" dirty="0"/>
              <a:t>N </a:t>
            </a:r>
            <a:r>
              <a:rPr lang="en-US" sz="800" i="1" dirty="0" err="1"/>
              <a:t>Engl</a:t>
            </a:r>
            <a:r>
              <a:rPr lang="en-US" sz="800" i="1" dirty="0"/>
              <a:t> J Med</a:t>
            </a:r>
            <a:r>
              <a:rPr lang="en-US" sz="800" dirty="0"/>
              <a:t>. 2004;350(2):114-124.</a:t>
            </a:r>
          </a:p>
        </p:txBody>
      </p:sp>
      <p:sp>
        <p:nvSpPr>
          <p:cNvPr id="3" name="Slide Number Placeholder 2">
            <a:extLst>
              <a:ext uri="{FF2B5EF4-FFF2-40B4-BE49-F238E27FC236}">
                <a16:creationId xmlns:a16="http://schemas.microsoft.com/office/drawing/2014/main" id="{AB36945C-8B8E-430A-99C9-8F0FB25C884B}"/>
              </a:ext>
            </a:extLst>
          </p:cNvPr>
          <p:cNvSpPr>
            <a:spLocks noGrp="1"/>
          </p:cNvSpPr>
          <p:nvPr>
            <p:ph type="sldNum" sz="quarter" idx="12"/>
          </p:nvPr>
        </p:nvSpPr>
        <p:spPr/>
        <p:txBody>
          <a:bodyPr/>
          <a:lstStyle/>
          <a:p>
            <a:fld id="{DA69A137-6BDB-47B4-8B9B-30BE2E63C07B}" type="slidenum">
              <a:rPr lang="en-US" smtClean="0"/>
              <a:pPr/>
              <a:t>3</a:t>
            </a:fld>
            <a:endParaRPr lang="en-US" dirty="0"/>
          </a:p>
        </p:txBody>
      </p:sp>
    </p:spTree>
    <p:custDataLst>
      <p:tags r:id="rId1"/>
    </p:custDataLst>
    <p:extLst>
      <p:ext uri="{BB962C8B-B14F-4D97-AF65-F5344CB8AC3E}">
        <p14:creationId xmlns:p14="http://schemas.microsoft.com/office/powerpoint/2010/main" val="7558782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5">
            <a:extLst>
              <a:ext uri="{FF2B5EF4-FFF2-40B4-BE49-F238E27FC236}">
                <a16:creationId xmlns:a16="http://schemas.microsoft.com/office/drawing/2014/main" id="{F6D2A039-E717-48CA-B3B1-10F08D656C29}"/>
              </a:ext>
            </a:extLst>
          </p:cNvPr>
          <p:cNvSpPr>
            <a:spLocks noGrp="1"/>
          </p:cNvSpPr>
          <p:nvPr>
            <p:ph type="title"/>
          </p:nvPr>
        </p:nvSpPr>
        <p:spPr/>
        <p:txBody>
          <a:bodyPr>
            <a:normAutofit/>
          </a:bodyPr>
          <a:lstStyle/>
          <a:p>
            <a:r>
              <a:rPr lang="en-US" sz="3200" dirty="0"/>
              <a:t>Methods</a:t>
            </a:r>
          </a:p>
        </p:txBody>
      </p:sp>
      <p:sp>
        <p:nvSpPr>
          <p:cNvPr id="3" name="Text Placeholder 2">
            <a:extLst>
              <a:ext uri="{FF2B5EF4-FFF2-40B4-BE49-F238E27FC236}">
                <a16:creationId xmlns:a16="http://schemas.microsoft.com/office/drawing/2014/main" id="{9B2501CC-9B8A-4522-852A-76F372001EC8}"/>
              </a:ext>
            </a:extLst>
          </p:cNvPr>
          <p:cNvSpPr>
            <a:spLocks noGrp="1"/>
          </p:cNvSpPr>
          <p:nvPr>
            <p:ph type="body" sz="quarter" idx="13"/>
          </p:nvPr>
        </p:nvSpPr>
        <p:spPr/>
        <p:txBody>
          <a:bodyPr/>
          <a:lstStyle/>
          <a:p>
            <a:r>
              <a:rPr lang="en-US" dirty="0">
                <a:solidFill>
                  <a:schemeClr val="accent2"/>
                </a:solidFill>
              </a:rPr>
              <a:t>Study design</a:t>
            </a:r>
          </a:p>
        </p:txBody>
      </p:sp>
      <p:sp>
        <p:nvSpPr>
          <p:cNvPr id="4" name="Text Placeholder 3">
            <a:extLst>
              <a:ext uri="{FF2B5EF4-FFF2-40B4-BE49-F238E27FC236}">
                <a16:creationId xmlns:a16="http://schemas.microsoft.com/office/drawing/2014/main" id="{54B7218E-0A73-470E-8A60-74858E10CF01}"/>
              </a:ext>
            </a:extLst>
          </p:cNvPr>
          <p:cNvSpPr>
            <a:spLocks noGrp="1"/>
          </p:cNvSpPr>
          <p:nvPr>
            <p:ph type="body" sz="quarter" idx="15"/>
          </p:nvPr>
        </p:nvSpPr>
        <p:spPr/>
        <p:txBody>
          <a:bodyPr>
            <a:normAutofit/>
          </a:bodyPr>
          <a:lstStyle/>
          <a:p>
            <a:pPr marL="285750" lvl="1" indent="-285750">
              <a:spcAft>
                <a:spcPts val="1200"/>
              </a:spcAft>
              <a:buFont typeface="Arial" panose="020B0604020202020204" pitchFamily="34" charset="0"/>
              <a:buChar char="•"/>
            </a:pPr>
            <a:r>
              <a:rPr lang="en-US" sz="1600" dirty="0"/>
              <a:t>This is a multinational, retrospective chart review study with a recruitment target of 350 patients from 24 clinical sites across 9 countries</a:t>
            </a:r>
          </a:p>
          <a:p>
            <a:pPr marL="285750" lvl="1" indent="-285750">
              <a:spcAft>
                <a:spcPts val="1200"/>
              </a:spcAft>
              <a:buFont typeface="Arial" panose="020B0604020202020204" pitchFamily="34" charset="0"/>
              <a:buChar char="•"/>
            </a:pPr>
            <a:r>
              <a:rPr lang="en-US" sz="1600" dirty="0"/>
              <a:t>The current analysis included an interim sample of eligible patients, with data extracted from February 2020 to June 2021</a:t>
            </a:r>
          </a:p>
          <a:p>
            <a:pPr lvl="1">
              <a:spcAft>
                <a:spcPts val="1200"/>
              </a:spcAft>
            </a:pPr>
            <a:endParaRPr lang="en-US" sz="1600" dirty="0"/>
          </a:p>
          <a:p>
            <a:pPr lvl="2">
              <a:spcAft>
                <a:spcPts val="1200"/>
              </a:spcAft>
            </a:pPr>
            <a:endParaRPr lang="en-US" sz="1600" dirty="0"/>
          </a:p>
          <a:p>
            <a:pPr>
              <a:spcAft>
                <a:spcPts val="1200"/>
              </a:spcAft>
            </a:pPr>
            <a:endParaRPr lang="en-US" sz="1600" dirty="0"/>
          </a:p>
        </p:txBody>
      </p:sp>
      <p:sp>
        <p:nvSpPr>
          <p:cNvPr id="7" name="Text Placeholder 7">
            <a:extLst>
              <a:ext uri="{FF2B5EF4-FFF2-40B4-BE49-F238E27FC236}">
                <a16:creationId xmlns:a16="http://schemas.microsoft.com/office/drawing/2014/main" id="{44C02C67-9A95-46F7-AF4C-DC7BC6D987F8}"/>
              </a:ext>
            </a:extLst>
          </p:cNvPr>
          <p:cNvSpPr txBox="1">
            <a:spLocks/>
          </p:cNvSpPr>
          <p:nvPr/>
        </p:nvSpPr>
        <p:spPr>
          <a:xfrm>
            <a:off x="2182368" y="1245140"/>
            <a:ext cx="7914132" cy="320040"/>
          </a:xfrm>
          <a:prstGeom prst="rect">
            <a:avLst/>
          </a:prstGeom>
        </p:spPr>
        <p:txBody>
          <a:bodyPr lIns="0" tIns="0" rIns="0" bIns="0">
            <a:noAutofit/>
          </a:bodyPr>
          <a:lstStyle>
            <a:lvl1pPr indent="0" defTabSz="914377">
              <a:lnSpc>
                <a:spcPct val="105000"/>
              </a:lnSpc>
              <a:spcBef>
                <a:spcPts val="0"/>
              </a:spcBef>
              <a:spcAft>
                <a:spcPts val="400"/>
              </a:spcAft>
              <a:buClr>
                <a:srgbClr val="003E7E"/>
              </a:buClr>
              <a:buFont typeface="Wingdings" pitchFamily="2" charset="2"/>
              <a:buNone/>
              <a:defRPr b="0">
                <a:solidFill>
                  <a:srgbClr val="00ACB4"/>
                </a:solidFill>
                <a:latin typeface="Arial" pitchFamily="34" charset="0"/>
              </a:defRPr>
            </a:lvl1pPr>
            <a:lvl2pPr marL="169858" indent="-169858" defTabSz="914377">
              <a:lnSpc>
                <a:spcPct val="95000"/>
              </a:lnSpc>
              <a:spcBef>
                <a:spcPts val="400"/>
              </a:spcBef>
              <a:spcAft>
                <a:spcPts val="500"/>
              </a:spcAft>
              <a:buClr>
                <a:schemeClr val="accent2"/>
              </a:buClr>
              <a:buSzPct val="100000"/>
              <a:buFont typeface="Wingdings" pitchFamily="2" charset="2"/>
              <a:buChar char="§"/>
              <a:defRPr sz="1400" baseline="0">
                <a:latin typeface="Arial" pitchFamily="34" charset="0"/>
              </a:defRPr>
            </a:lvl2pPr>
            <a:lvl3pPr marL="342891" indent="-115885" defTabSz="914377">
              <a:lnSpc>
                <a:spcPct val="95000"/>
              </a:lnSpc>
              <a:spcBef>
                <a:spcPts val="0"/>
              </a:spcBef>
              <a:spcAft>
                <a:spcPts val="500"/>
              </a:spcAft>
              <a:buClr>
                <a:schemeClr val="tx1">
                  <a:lumMod val="65000"/>
                  <a:lumOff val="35000"/>
                </a:schemeClr>
              </a:buClr>
              <a:buSzPct val="100000"/>
              <a:buFont typeface="Arial" pitchFamily="34" charset="0"/>
              <a:buChar char="̵"/>
              <a:defRPr sz="1200">
                <a:latin typeface="Arial" pitchFamily="34" charset="0"/>
              </a:defRPr>
            </a:lvl3pPr>
            <a:lvl4pPr marL="512750" indent="-111123" defTabSz="914377">
              <a:lnSpc>
                <a:spcPct val="95000"/>
              </a:lnSpc>
              <a:spcBef>
                <a:spcPts val="0"/>
              </a:spcBef>
              <a:spcAft>
                <a:spcPts val="500"/>
              </a:spcAft>
              <a:buClr>
                <a:srgbClr val="666666"/>
              </a:buClr>
              <a:buSzPct val="100000"/>
              <a:buFont typeface="Arial" panose="020B0604020202020204" pitchFamily="34" charset="0"/>
              <a:buChar char="•"/>
              <a:defRPr sz="1051">
                <a:latin typeface="Arial" pitchFamily="34" charset="0"/>
              </a:defRPr>
            </a:lvl4pPr>
            <a:lvl5pPr marL="628635" indent="-57149" defTabSz="914377">
              <a:lnSpc>
                <a:spcPct val="95000"/>
              </a:lnSpc>
              <a:spcBef>
                <a:spcPts val="0"/>
              </a:spcBef>
              <a:spcAft>
                <a:spcPts val="500"/>
              </a:spcAft>
              <a:buClr>
                <a:srgbClr val="666666"/>
              </a:buClr>
              <a:buSzPct val="100000"/>
              <a:buFont typeface="Arial" panose="020B0604020202020204" pitchFamily="34" charset="0"/>
              <a:buChar char="̵"/>
              <a:defRPr sz="900">
                <a:latin typeface="Arial" pitchFamily="34" charset="0"/>
              </a:defRPr>
            </a:lvl5pPr>
            <a:lvl6pPr marL="2514537" indent="-228594" defTabSz="914377">
              <a:spcBef>
                <a:spcPct val="20000"/>
              </a:spcBef>
              <a:buFont typeface="Arial" pitchFamily="34" charset="0"/>
              <a:buChar char="•"/>
              <a:defRPr sz="2000"/>
            </a:lvl6pPr>
            <a:lvl7pPr marL="2971726" indent="-228594" defTabSz="914377">
              <a:spcBef>
                <a:spcPct val="20000"/>
              </a:spcBef>
              <a:buFont typeface="Arial" pitchFamily="34" charset="0"/>
              <a:buChar char="•"/>
              <a:defRPr sz="2000"/>
            </a:lvl7pPr>
            <a:lvl8pPr marL="3428914" indent="-228594" defTabSz="914377">
              <a:spcBef>
                <a:spcPct val="20000"/>
              </a:spcBef>
              <a:buFont typeface="Arial" pitchFamily="34" charset="0"/>
              <a:buChar char="•"/>
              <a:defRPr sz="2000"/>
            </a:lvl8pPr>
            <a:lvl9pPr marL="3886103" indent="-228594" defTabSz="914377">
              <a:spcBef>
                <a:spcPct val="20000"/>
              </a:spcBef>
              <a:buFont typeface="Arial" pitchFamily="34" charset="0"/>
              <a:buChar char="•"/>
              <a:defRPr sz="2000"/>
            </a:lvl9pPr>
          </a:lstStyle>
          <a:p>
            <a:endParaRPr lang="en-US" dirty="0"/>
          </a:p>
        </p:txBody>
      </p:sp>
      <p:sp>
        <p:nvSpPr>
          <p:cNvPr id="6" name="TextBox 5">
            <a:extLst>
              <a:ext uri="{FF2B5EF4-FFF2-40B4-BE49-F238E27FC236}">
                <a16:creationId xmlns:a16="http://schemas.microsoft.com/office/drawing/2014/main" id="{02E64F6F-B4B4-4E3B-B0EC-E959B4B35DDB}"/>
              </a:ext>
            </a:extLst>
          </p:cNvPr>
          <p:cNvSpPr txBox="1"/>
          <p:nvPr/>
        </p:nvSpPr>
        <p:spPr>
          <a:xfrm>
            <a:off x="4987810" y="1388907"/>
            <a:ext cx="6824745" cy="307777"/>
          </a:xfrm>
          <a:prstGeom prst="rect">
            <a:avLst/>
          </a:prstGeom>
          <a:noFill/>
        </p:spPr>
        <p:txBody>
          <a:bodyPr wrap="square" rtlCol="0">
            <a:spAutoFit/>
          </a:bodyPr>
          <a:lstStyle/>
          <a:p>
            <a:r>
              <a:rPr lang="en-US" sz="1400" b="1" dirty="0">
                <a:latin typeface="Arial" panose="020B0604020202020204" pitchFamily="34" charset="0"/>
                <a:cs typeface="Arial" panose="020B0604020202020204" pitchFamily="34" charset="0"/>
              </a:rPr>
              <a:t>Study Design Scheme</a:t>
            </a:r>
          </a:p>
        </p:txBody>
      </p:sp>
      <p:grpSp>
        <p:nvGrpSpPr>
          <p:cNvPr id="35" name="Group 34">
            <a:extLst>
              <a:ext uri="{FF2B5EF4-FFF2-40B4-BE49-F238E27FC236}">
                <a16:creationId xmlns:a16="http://schemas.microsoft.com/office/drawing/2014/main" id="{B187E4D2-FAA5-4340-985B-859E626B6304}"/>
              </a:ext>
            </a:extLst>
          </p:cNvPr>
          <p:cNvGrpSpPr/>
          <p:nvPr/>
        </p:nvGrpSpPr>
        <p:grpSpPr>
          <a:xfrm>
            <a:off x="4825885" y="2510781"/>
            <a:ext cx="6862540" cy="2134244"/>
            <a:chOff x="4825885" y="3510906"/>
            <a:chExt cx="6862540" cy="2134244"/>
          </a:xfrm>
        </p:grpSpPr>
        <p:cxnSp>
          <p:nvCxnSpPr>
            <p:cNvPr id="21" name="Straight Arrow Connector 20">
              <a:extLst>
                <a:ext uri="{FF2B5EF4-FFF2-40B4-BE49-F238E27FC236}">
                  <a16:creationId xmlns:a16="http://schemas.microsoft.com/office/drawing/2014/main" id="{6EE92F86-C85D-4AF9-B1CC-F5AB411887AE}"/>
                </a:ext>
              </a:extLst>
            </p:cNvPr>
            <p:cNvCxnSpPr>
              <a:cxnSpLocks/>
            </p:cNvCxnSpPr>
            <p:nvPr/>
          </p:nvCxnSpPr>
          <p:spPr>
            <a:xfrm>
              <a:off x="4987925" y="5645150"/>
              <a:ext cx="6600825" cy="0"/>
            </a:xfrm>
            <a:prstGeom prst="straightConnector1">
              <a:avLst/>
            </a:prstGeom>
            <a:ln w="57150">
              <a:solidFill>
                <a:schemeClr val="accent4"/>
              </a:solidFill>
              <a:tailEnd type="triangle"/>
            </a:ln>
          </p:spPr>
          <p:style>
            <a:lnRef idx="1">
              <a:schemeClr val="accent1"/>
            </a:lnRef>
            <a:fillRef idx="0">
              <a:schemeClr val="accent1"/>
            </a:fillRef>
            <a:effectRef idx="0">
              <a:schemeClr val="accent1"/>
            </a:effectRef>
            <a:fontRef idx="minor">
              <a:schemeClr val="tx1"/>
            </a:fontRef>
          </p:style>
        </p:cxnSp>
        <p:cxnSp>
          <p:nvCxnSpPr>
            <p:cNvPr id="23" name="Straight Arrow Connector 22">
              <a:extLst>
                <a:ext uri="{FF2B5EF4-FFF2-40B4-BE49-F238E27FC236}">
                  <a16:creationId xmlns:a16="http://schemas.microsoft.com/office/drawing/2014/main" id="{0466AB7C-3155-4835-89F0-2FB7B714CFC0}"/>
                </a:ext>
              </a:extLst>
            </p:cNvPr>
            <p:cNvCxnSpPr/>
            <p:nvPr/>
          </p:nvCxnSpPr>
          <p:spPr>
            <a:xfrm>
              <a:off x="5241925" y="4502150"/>
              <a:ext cx="0" cy="1104900"/>
            </a:xfrm>
            <a:prstGeom prst="straightConnector1">
              <a:avLst/>
            </a:prstGeom>
            <a:ln w="19050">
              <a:solidFill>
                <a:schemeClr val="tx2"/>
              </a:solidFill>
              <a:tailEnd type="triangle"/>
            </a:ln>
          </p:spPr>
          <p:style>
            <a:lnRef idx="1">
              <a:schemeClr val="accent1"/>
            </a:lnRef>
            <a:fillRef idx="0">
              <a:schemeClr val="accent1"/>
            </a:fillRef>
            <a:effectRef idx="0">
              <a:schemeClr val="accent1"/>
            </a:effectRef>
            <a:fontRef idx="minor">
              <a:schemeClr val="tx1"/>
            </a:fontRef>
          </p:style>
        </p:cxnSp>
        <p:grpSp>
          <p:nvGrpSpPr>
            <p:cNvPr id="28" name="Group 27">
              <a:extLst>
                <a:ext uri="{FF2B5EF4-FFF2-40B4-BE49-F238E27FC236}">
                  <a16:creationId xmlns:a16="http://schemas.microsoft.com/office/drawing/2014/main" id="{32608D8F-C1B5-46C5-B757-91C07D9A34B9}"/>
                </a:ext>
              </a:extLst>
            </p:cNvPr>
            <p:cNvGrpSpPr/>
            <p:nvPr/>
          </p:nvGrpSpPr>
          <p:grpSpPr>
            <a:xfrm>
              <a:off x="6975475" y="4502150"/>
              <a:ext cx="3790950" cy="1000123"/>
              <a:chOff x="7137400" y="4502150"/>
              <a:chExt cx="3790950" cy="1104900"/>
            </a:xfrm>
          </p:grpSpPr>
          <p:cxnSp>
            <p:nvCxnSpPr>
              <p:cNvPr id="24" name="Straight Arrow Connector 23">
                <a:extLst>
                  <a:ext uri="{FF2B5EF4-FFF2-40B4-BE49-F238E27FC236}">
                    <a16:creationId xmlns:a16="http://schemas.microsoft.com/office/drawing/2014/main" id="{32C81510-CE5C-4377-BBAE-AEECF9693A3B}"/>
                  </a:ext>
                </a:extLst>
              </p:cNvPr>
              <p:cNvCxnSpPr/>
              <p:nvPr/>
            </p:nvCxnSpPr>
            <p:spPr>
              <a:xfrm>
                <a:off x="7137400" y="4502150"/>
                <a:ext cx="0" cy="1104900"/>
              </a:xfrm>
              <a:prstGeom prst="straightConnector1">
                <a:avLst/>
              </a:prstGeom>
              <a:ln w="19050">
                <a:solidFill>
                  <a:schemeClr val="tx2"/>
                </a:solidFill>
                <a:tailEnd type="triangle"/>
              </a:ln>
            </p:spPr>
            <p:style>
              <a:lnRef idx="1">
                <a:schemeClr val="accent1"/>
              </a:lnRef>
              <a:fillRef idx="0">
                <a:schemeClr val="accent1"/>
              </a:fillRef>
              <a:effectRef idx="0">
                <a:schemeClr val="accent1"/>
              </a:effectRef>
              <a:fontRef idx="minor">
                <a:schemeClr val="tx1"/>
              </a:fontRef>
            </p:style>
          </p:cxnSp>
          <p:cxnSp>
            <p:nvCxnSpPr>
              <p:cNvPr id="25" name="Straight Arrow Connector 24">
                <a:extLst>
                  <a:ext uri="{FF2B5EF4-FFF2-40B4-BE49-F238E27FC236}">
                    <a16:creationId xmlns:a16="http://schemas.microsoft.com/office/drawing/2014/main" id="{41BFEAC8-E7E3-47D0-88D2-9B712DBBFCA8}"/>
                  </a:ext>
                </a:extLst>
              </p:cNvPr>
              <p:cNvCxnSpPr/>
              <p:nvPr/>
            </p:nvCxnSpPr>
            <p:spPr>
              <a:xfrm>
                <a:off x="10928350" y="4502150"/>
                <a:ext cx="0" cy="1104900"/>
              </a:xfrm>
              <a:prstGeom prst="straightConnector1">
                <a:avLst/>
              </a:prstGeom>
              <a:ln w="19050">
                <a:solidFill>
                  <a:schemeClr val="tx2"/>
                </a:solidFill>
                <a:tailEnd type="triangle"/>
              </a:ln>
            </p:spPr>
            <p:style>
              <a:lnRef idx="1">
                <a:schemeClr val="accent1"/>
              </a:lnRef>
              <a:fillRef idx="0">
                <a:schemeClr val="accent1"/>
              </a:fillRef>
              <a:effectRef idx="0">
                <a:schemeClr val="accent1"/>
              </a:effectRef>
              <a:fontRef idx="minor">
                <a:schemeClr val="tx1"/>
              </a:fontRef>
            </p:style>
          </p:cxnSp>
        </p:grpSp>
        <p:sp>
          <p:nvSpPr>
            <p:cNvPr id="26" name="Left Brace 25">
              <a:extLst>
                <a:ext uri="{FF2B5EF4-FFF2-40B4-BE49-F238E27FC236}">
                  <a16:creationId xmlns:a16="http://schemas.microsoft.com/office/drawing/2014/main" id="{B2ADAB2C-E49C-45CD-8759-CA45721E1996}"/>
                </a:ext>
              </a:extLst>
            </p:cNvPr>
            <p:cNvSpPr/>
            <p:nvPr/>
          </p:nvSpPr>
          <p:spPr>
            <a:xfrm rot="5400000">
              <a:off x="6109032" y="4697908"/>
              <a:ext cx="113661" cy="1619208"/>
            </a:xfrm>
            <a:prstGeom prst="leftBrace">
              <a:avLst>
                <a:gd name="adj1" fmla="val 62804"/>
                <a:gd name="adj2" fmla="val 50000"/>
              </a:avLst>
            </a:prstGeom>
            <a:ln w="28575">
              <a:solidFill>
                <a:schemeClr val="accent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7" name="Left Brace 26">
              <a:extLst>
                <a:ext uri="{FF2B5EF4-FFF2-40B4-BE49-F238E27FC236}">
                  <a16:creationId xmlns:a16="http://schemas.microsoft.com/office/drawing/2014/main" id="{D7BD12B4-C2DE-45E2-A2D5-29953C2DB762}"/>
                </a:ext>
              </a:extLst>
            </p:cNvPr>
            <p:cNvSpPr/>
            <p:nvPr/>
          </p:nvSpPr>
          <p:spPr>
            <a:xfrm rot="5400000">
              <a:off x="8810556" y="3608492"/>
              <a:ext cx="113662" cy="3798044"/>
            </a:xfrm>
            <a:prstGeom prst="leftBrace">
              <a:avLst>
                <a:gd name="adj1" fmla="val 62804"/>
                <a:gd name="adj2" fmla="val 50000"/>
              </a:avLst>
            </a:prstGeom>
            <a:ln w="28575">
              <a:solidFill>
                <a:schemeClr val="accent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0" name="TextBox 29">
              <a:extLst>
                <a:ext uri="{FF2B5EF4-FFF2-40B4-BE49-F238E27FC236}">
                  <a16:creationId xmlns:a16="http://schemas.microsoft.com/office/drawing/2014/main" id="{22C5510E-50C2-4AC7-8F7A-83715D7D52AC}"/>
                </a:ext>
              </a:extLst>
            </p:cNvPr>
            <p:cNvSpPr txBox="1"/>
            <p:nvPr/>
          </p:nvSpPr>
          <p:spPr>
            <a:xfrm>
              <a:off x="4825885" y="4014705"/>
              <a:ext cx="834974" cy="430887"/>
            </a:xfrm>
            <a:prstGeom prst="rect">
              <a:avLst/>
            </a:prstGeom>
            <a:noFill/>
          </p:spPr>
          <p:txBody>
            <a:bodyPr wrap="square" rtlCol="0">
              <a:spAutoFit/>
            </a:bodyPr>
            <a:lstStyle/>
            <a:p>
              <a:pPr algn="ctr"/>
              <a:r>
                <a:rPr lang="en-US" sz="1050" b="1" u="sng" dirty="0">
                  <a:latin typeface="Arial" panose="020B0604020202020204" pitchFamily="34" charset="0"/>
                  <a:cs typeface="Arial" panose="020B0604020202020204" pitchFamily="34" charset="0"/>
                </a:rPr>
                <a:t>Diagnosis of PV</a:t>
              </a:r>
            </a:p>
          </p:txBody>
        </p:sp>
        <p:sp>
          <p:nvSpPr>
            <p:cNvPr id="31" name="TextBox 30">
              <a:extLst>
                <a:ext uri="{FF2B5EF4-FFF2-40B4-BE49-F238E27FC236}">
                  <a16:creationId xmlns:a16="http://schemas.microsoft.com/office/drawing/2014/main" id="{DCE35E14-8659-4260-A385-FF5140C8C6EF}"/>
                </a:ext>
              </a:extLst>
            </p:cNvPr>
            <p:cNvSpPr txBox="1"/>
            <p:nvPr/>
          </p:nvSpPr>
          <p:spPr>
            <a:xfrm>
              <a:off x="5489893" y="4632879"/>
              <a:ext cx="1373841" cy="738664"/>
            </a:xfrm>
            <a:prstGeom prst="rect">
              <a:avLst/>
            </a:prstGeom>
            <a:noFill/>
          </p:spPr>
          <p:txBody>
            <a:bodyPr wrap="square" rtlCol="0">
              <a:spAutoFit/>
            </a:bodyPr>
            <a:lstStyle/>
            <a:p>
              <a:pPr algn="ctr"/>
              <a:r>
                <a:rPr lang="en-US" sz="1050" b="1" u="sng" dirty="0">
                  <a:latin typeface="Arial" panose="020B0604020202020204" pitchFamily="34" charset="0"/>
                  <a:cs typeface="Arial" panose="020B0604020202020204" pitchFamily="34" charset="0"/>
                </a:rPr>
                <a:t>Baseline period</a:t>
              </a:r>
            </a:p>
            <a:p>
              <a:pPr algn="ctr"/>
              <a:r>
                <a:rPr lang="en-US" sz="1050" dirty="0">
                  <a:latin typeface="Arial" panose="020B0604020202020204" pitchFamily="34" charset="0"/>
                  <a:cs typeface="Arial" panose="020B0604020202020204" pitchFamily="34" charset="0"/>
                </a:rPr>
                <a:t>12 months</a:t>
              </a:r>
              <a:br>
                <a:rPr lang="en-US" sz="1050" dirty="0">
                  <a:latin typeface="Arial" panose="020B0604020202020204" pitchFamily="34" charset="0"/>
                  <a:cs typeface="Arial" panose="020B0604020202020204" pitchFamily="34" charset="0"/>
                </a:rPr>
              </a:br>
              <a:r>
                <a:rPr lang="en-US" sz="1050" dirty="0">
                  <a:latin typeface="Arial" panose="020B0604020202020204" pitchFamily="34" charset="0"/>
                  <a:cs typeface="Arial" panose="020B0604020202020204" pitchFamily="34" charset="0"/>
                </a:rPr>
                <a:t>preceding index</a:t>
              </a:r>
              <a:br>
                <a:rPr lang="en-US" sz="1050" dirty="0">
                  <a:latin typeface="Arial" panose="020B0604020202020204" pitchFamily="34" charset="0"/>
                  <a:cs typeface="Arial" panose="020B0604020202020204" pitchFamily="34" charset="0"/>
                </a:rPr>
              </a:br>
              <a:r>
                <a:rPr lang="en-US" sz="1050" dirty="0">
                  <a:latin typeface="Arial" panose="020B0604020202020204" pitchFamily="34" charset="0"/>
                  <a:cs typeface="Arial" panose="020B0604020202020204" pitchFamily="34" charset="0"/>
                </a:rPr>
                <a:t>date</a:t>
              </a:r>
            </a:p>
          </p:txBody>
        </p:sp>
        <p:sp>
          <p:nvSpPr>
            <p:cNvPr id="32" name="TextBox 31">
              <a:extLst>
                <a:ext uri="{FF2B5EF4-FFF2-40B4-BE49-F238E27FC236}">
                  <a16:creationId xmlns:a16="http://schemas.microsoft.com/office/drawing/2014/main" id="{57817BFC-3BD9-4756-AB26-B79474D59EC6}"/>
                </a:ext>
              </a:extLst>
            </p:cNvPr>
            <p:cNvSpPr txBox="1"/>
            <p:nvPr/>
          </p:nvSpPr>
          <p:spPr>
            <a:xfrm>
              <a:off x="7839214" y="5112259"/>
              <a:ext cx="2056346" cy="253916"/>
            </a:xfrm>
            <a:prstGeom prst="rect">
              <a:avLst/>
            </a:prstGeom>
            <a:noFill/>
          </p:spPr>
          <p:txBody>
            <a:bodyPr wrap="square" rtlCol="0">
              <a:spAutoFit/>
            </a:bodyPr>
            <a:lstStyle/>
            <a:p>
              <a:pPr algn="ctr"/>
              <a:r>
                <a:rPr lang="en-US" sz="1050" b="1" u="sng" dirty="0">
                  <a:latin typeface="Arial" panose="020B0604020202020204" pitchFamily="34" charset="0"/>
                  <a:cs typeface="Arial" panose="020B0604020202020204" pitchFamily="34" charset="0"/>
                </a:rPr>
                <a:t>Observation period</a:t>
              </a:r>
            </a:p>
          </p:txBody>
        </p:sp>
        <p:sp>
          <p:nvSpPr>
            <p:cNvPr id="33" name="TextBox 32">
              <a:extLst>
                <a:ext uri="{FF2B5EF4-FFF2-40B4-BE49-F238E27FC236}">
                  <a16:creationId xmlns:a16="http://schemas.microsoft.com/office/drawing/2014/main" id="{D30A4F50-14BE-40D8-8B69-D38891FDAC8D}"/>
                </a:ext>
              </a:extLst>
            </p:cNvPr>
            <p:cNvSpPr txBox="1"/>
            <p:nvPr/>
          </p:nvSpPr>
          <p:spPr>
            <a:xfrm>
              <a:off x="5640729" y="3510906"/>
              <a:ext cx="2693316" cy="830997"/>
            </a:xfrm>
            <a:prstGeom prst="rect">
              <a:avLst/>
            </a:prstGeom>
            <a:noFill/>
          </p:spPr>
          <p:txBody>
            <a:bodyPr wrap="square" rtlCol="0">
              <a:spAutoFit/>
            </a:bodyPr>
            <a:lstStyle/>
            <a:p>
              <a:pPr algn="ctr"/>
              <a:r>
                <a:rPr lang="en-US" sz="1200" b="1" u="sng" dirty="0">
                  <a:latin typeface="Arial" panose="020B0604020202020204" pitchFamily="34" charset="0"/>
                  <a:cs typeface="Arial" panose="020B0604020202020204" pitchFamily="34" charset="0"/>
                </a:rPr>
                <a:t>Index date</a:t>
              </a:r>
            </a:p>
            <a:p>
              <a:pPr algn="ctr"/>
              <a:r>
                <a:rPr lang="en-US" sz="1200" dirty="0">
                  <a:latin typeface="Arial" panose="020B0604020202020204" pitchFamily="34" charset="0"/>
                  <a:cs typeface="Arial" panose="020B0604020202020204" pitchFamily="34" charset="0"/>
                </a:rPr>
                <a:t>Meeting criteria for suboptimal response to 1L </a:t>
              </a:r>
              <a:br>
                <a:rPr lang="en-US" sz="1200" dirty="0">
                  <a:latin typeface="Arial" panose="020B0604020202020204" pitchFamily="34" charset="0"/>
                  <a:cs typeface="Arial" panose="020B0604020202020204" pitchFamily="34" charset="0"/>
                </a:rPr>
              </a:br>
              <a:r>
                <a:rPr lang="en-US" sz="1200" dirty="0">
                  <a:latin typeface="Arial" panose="020B0604020202020204" pitchFamily="34" charset="0"/>
                  <a:cs typeface="Arial" panose="020B0604020202020204" pitchFamily="34" charset="0"/>
                </a:rPr>
                <a:t>cytoreductive therapy</a:t>
              </a:r>
            </a:p>
          </p:txBody>
        </p:sp>
        <p:sp>
          <p:nvSpPr>
            <p:cNvPr id="34" name="TextBox 33">
              <a:extLst>
                <a:ext uri="{FF2B5EF4-FFF2-40B4-BE49-F238E27FC236}">
                  <a16:creationId xmlns:a16="http://schemas.microsoft.com/office/drawing/2014/main" id="{909A7154-E82F-4A66-BAEA-7F955407C161}"/>
                </a:ext>
              </a:extLst>
            </p:cNvPr>
            <p:cNvSpPr txBox="1"/>
            <p:nvPr/>
          </p:nvSpPr>
          <p:spPr>
            <a:xfrm>
              <a:off x="8995109" y="3510906"/>
              <a:ext cx="2693316" cy="830997"/>
            </a:xfrm>
            <a:prstGeom prst="rect">
              <a:avLst/>
            </a:prstGeom>
            <a:noFill/>
          </p:spPr>
          <p:txBody>
            <a:bodyPr wrap="square" rtlCol="0">
              <a:spAutoFit/>
            </a:bodyPr>
            <a:lstStyle/>
            <a:p>
              <a:pPr algn="ctr"/>
              <a:r>
                <a:rPr lang="en-US" sz="1200" b="1" u="sng" dirty="0">
                  <a:latin typeface="Arial" panose="020B0604020202020204" pitchFamily="34" charset="0"/>
                  <a:cs typeface="Arial" panose="020B0604020202020204" pitchFamily="34" charset="0"/>
                </a:rPr>
                <a:t>End of observation period</a:t>
              </a:r>
            </a:p>
            <a:p>
              <a:pPr algn="ctr"/>
              <a:r>
                <a:rPr lang="en-US" sz="1200" dirty="0">
                  <a:latin typeface="Arial" panose="020B0604020202020204" pitchFamily="34" charset="0"/>
                  <a:cs typeface="Arial" panose="020B0604020202020204" pitchFamily="34" charset="0"/>
                </a:rPr>
                <a:t>Earliest date of death or </a:t>
              </a:r>
              <a:br>
                <a:rPr lang="en-US" sz="1200" dirty="0">
                  <a:latin typeface="Arial" panose="020B0604020202020204" pitchFamily="34" charset="0"/>
                  <a:cs typeface="Arial" panose="020B0604020202020204" pitchFamily="34" charset="0"/>
                </a:rPr>
              </a:br>
              <a:r>
                <a:rPr lang="en-US" sz="1200" dirty="0">
                  <a:latin typeface="Arial" panose="020B0604020202020204" pitchFamily="34" charset="0"/>
                  <a:cs typeface="Arial" panose="020B0604020202020204" pitchFamily="34" charset="0"/>
                </a:rPr>
                <a:t>loss to follow-up </a:t>
              </a:r>
            </a:p>
            <a:p>
              <a:pPr algn="ctr"/>
              <a:r>
                <a:rPr lang="en-US" sz="1200" dirty="0">
                  <a:latin typeface="Arial" panose="020B0604020202020204" pitchFamily="34" charset="0"/>
                  <a:cs typeface="Arial" panose="020B0604020202020204" pitchFamily="34" charset="0"/>
                </a:rPr>
                <a:t>(</a:t>
              </a:r>
              <a:r>
                <a:rPr lang="en-US" sz="1200" dirty="0" err="1">
                  <a:latin typeface="Arial" panose="020B0604020202020204" pitchFamily="34" charset="0"/>
                  <a:cs typeface="Arial" panose="020B0604020202020204" pitchFamily="34" charset="0"/>
                </a:rPr>
                <a:t>ie</a:t>
              </a:r>
              <a:r>
                <a:rPr lang="en-US" sz="1200" dirty="0">
                  <a:latin typeface="Arial" panose="020B0604020202020204" pitchFamily="34" charset="0"/>
                  <a:cs typeface="Arial" panose="020B0604020202020204" pitchFamily="34" charset="0"/>
                </a:rPr>
                <a:t>, last known contact date)</a:t>
              </a:r>
            </a:p>
          </p:txBody>
        </p:sp>
      </p:grpSp>
      <p:sp>
        <p:nvSpPr>
          <p:cNvPr id="2" name="Slide Number Placeholder 1">
            <a:extLst>
              <a:ext uri="{FF2B5EF4-FFF2-40B4-BE49-F238E27FC236}">
                <a16:creationId xmlns:a16="http://schemas.microsoft.com/office/drawing/2014/main" id="{FEE4486C-5356-46B6-AFB7-A7F34F7B1CAC}"/>
              </a:ext>
            </a:extLst>
          </p:cNvPr>
          <p:cNvSpPr>
            <a:spLocks noGrp="1"/>
          </p:cNvSpPr>
          <p:nvPr>
            <p:ph type="sldNum" sz="quarter" idx="12"/>
          </p:nvPr>
        </p:nvSpPr>
        <p:spPr/>
        <p:txBody>
          <a:bodyPr/>
          <a:lstStyle/>
          <a:p>
            <a:fld id="{DA69A137-6BDB-47B4-8B9B-30BE2E63C07B}" type="slidenum">
              <a:rPr lang="en-US" smtClean="0"/>
              <a:pPr/>
              <a:t>4</a:t>
            </a:fld>
            <a:endParaRPr lang="en-US" dirty="0"/>
          </a:p>
        </p:txBody>
      </p:sp>
      <p:sp>
        <p:nvSpPr>
          <p:cNvPr id="22" name="TextBox 21">
            <a:extLst>
              <a:ext uri="{FF2B5EF4-FFF2-40B4-BE49-F238E27FC236}">
                <a16:creationId xmlns:a16="http://schemas.microsoft.com/office/drawing/2014/main" id="{6962F5F3-A4FD-4687-9B54-4B5BA86F4470}"/>
              </a:ext>
            </a:extLst>
          </p:cNvPr>
          <p:cNvSpPr txBox="1"/>
          <p:nvPr/>
        </p:nvSpPr>
        <p:spPr>
          <a:xfrm>
            <a:off x="11207435" y="6598364"/>
            <a:ext cx="984565" cy="246221"/>
          </a:xfrm>
          <a:prstGeom prst="rect">
            <a:avLst/>
          </a:prstGeom>
          <a:noFill/>
        </p:spPr>
        <p:txBody>
          <a:bodyPr wrap="none" rtlCol="0">
            <a:spAutoFit/>
          </a:bodyPr>
          <a:lstStyle/>
          <a:p>
            <a:r>
              <a:rPr lang="en-US" sz="1000" dirty="0"/>
              <a:t>MLRID177908E</a:t>
            </a:r>
          </a:p>
        </p:txBody>
      </p:sp>
    </p:spTree>
    <p:custDataLst>
      <p:tags r:id="rId1"/>
    </p:custDataLst>
    <p:extLst>
      <p:ext uri="{BB962C8B-B14F-4D97-AF65-F5344CB8AC3E}">
        <p14:creationId xmlns:p14="http://schemas.microsoft.com/office/powerpoint/2010/main" val="23865824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5">
            <a:extLst>
              <a:ext uri="{FF2B5EF4-FFF2-40B4-BE49-F238E27FC236}">
                <a16:creationId xmlns:a16="http://schemas.microsoft.com/office/drawing/2014/main" id="{F6D2A039-E717-48CA-B3B1-10F08D656C29}"/>
              </a:ext>
            </a:extLst>
          </p:cNvPr>
          <p:cNvSpPr>
            <a:spLocks noGrp="1"/>
          </p:cNvSpPr>
          <p:nvPr>
            <p:ph type="title"/>
          </p:nvPr>
        </p:nvSpPr>
        <p:spPr>
          <a:xfrm>
            <a:off x="414481" y="31968"/>
            <a:ext cx="10890827" cy="723826"/>
          </a:xfrm>
        </p:spPr>
        <p:txBody>
          <a:bodyPr>
            <a:normAutofit/>
          </a:bodyPr>
          <a:lstStyle/>
          <a:p>
            <a:r>
              <a:rPr lang="en-US" sz="3200" dirty="0"/>
              <a:t>Methods</a:t>
            </a:r>
          </a:p>
        </p:txBody>
      </p:sp>
      <p:sp>
        <p:nvSpPr>
          <p:cNvPr id="12" name="Text Placeholder 6">
            <a:extLst>
              <a:ext uri="{FF2B5EF4-FFF2-40B4-BE49-F238E27FC236}">
                <a16:creationId xmlns:a16="http://schemas.microsoft.com/office/drawing/2014/main" id="{1DB640E8-ECA4-45EA-A808-CCC71F1C1B2F}"/>
              </a:ext>
            </a:extLst>
          </p:cNvPr>
          <p:cNvSpPr>
            <a:spLocks noGrp="1"/>
          </p:cNvSpPr>
          <p:nvPr>
            <p:ph type="body" sz="quarter" idx="13"/>
          </p:nvPr>
        </p:nvSpPr>
        <p:spPr>
          <a:xfrm>
            <a:off x="715887" y="1219444"/>
            <a:ext cx="10381805" cy="404813"/>
          </a:xfrm>
        </p:spPr>
        <p:txBody>
          <a:bodyPr>
            <a:normAutofit/>
          </a:bodyPr>
          <a:lstStyle/>
          <a:p>
            <a:pPr marL="0" lvl="2" indent="0">
              <a:buNone/>
            </a:pPr>
            <a:r>
              <a:rPr lang="en-US" b="1" dirty="0">
                <a:solidFill>
                  <a:schemeClr val="accent2"/>
                </a:solidFill>
              </a:rPr>
              <a:t>Study population </a:t>
            </a:r>
          </a:p>
        </p:txBody>
      </p:sp>
      <p:sp>
        <p:nvSpPr>
          <p:cNvPr id="11" name="Text Placeholder 10">
            <a:extLst>
              <a:ext uri="{FF2B5EF4-FFF2-40B4-BE49-F238E27FC236}">
                <a16:creationId xmlns:a16="http://schemas.microsoft.com/office/drawing/2014/main" id="{FBD1A3C7-26B3-440C-AC96-AE92F300E56A}"/>
              </a:ext>
            </a:extLst>
          </p:cNvPr>
          <p:cNvSpPr>
            <a:spLocks noGrp="1"/>
          </p:cNvSpPr>
          <p:nvPr>
            <p:ph type="body" sz="quarter" idx="14"/>
          </p:nvPr>
        </p:nvSpPr>
        <p:spPr>
          <a:xfrm>
            <a:off x="715888" y="1597098"/>
            <a:ext cx="10972135" cy="3364203"/>
          </a:xfrm>
        </p:spPr>
        <p:txBody>
          <a:bodyPr>
            <a:noAutofit/>
          </a:bodyPr>
          <a:lstStyle/>
          <a:p>
            <a:pPr>
              <a:spcBef>
                <a:spcPts val="0"/>
              </a:spcBef>
              <a:spcAft>
                <a:spcPts val="600"/>
              </a:spcAft>
            </a:pPr>
            <a:r>
              <a:rPr lang="en-US" sz="1200" dirty="0"/>
              <a:t>Eligible patients included:</a:t>
            </a:r>
          </a:p>
          <a:p>
            <a:pPr lvl="1">
              <a:spcBef>
                <a:spcPts val="0"/>
              </a:spcBef>
              <a:spcAft>
                <a:spcPts val="600"/>
              </a:spcAft>
            </a:pPr>
            <a:r>
              <a:rPr lang="en-US" sz="1200" dirty="0"/>
              <a:t>Aged ≥18 years </a:t>
            </a:r>
          </a:p>
          <a:p>
            <a:pPr lvl="1">
              <a:spcBef>
                <a:spcPts val="0"/>
              </a:spcBef>
              <a:spcAft>
                <a:spcPts val="600"/>
              </a:spcAft>
            </a:pPr>
            <a:r>
              <a:rPr lang="en-US" sz="1200" i="1" dirty="0"/>
              <a:t>JAK2</a:t>
            </a:r>
            <a:r>
              <a:rPr lang="en-US" sz="1200" dirty="0"/>
              <a:t>-positive PV diagnosed in 2012 or later</a:t>
            </a:r>
          </a:p>
          <a:p>
            <a:pPr lvl="1">
              <a:spcBef>
                <a:spcPts val="0"/>
              </a:spcBef>
              <a:spcAft>
                <a:spcPts val="600"/>
              </a:spcAft>
            </a:pPr>
            <a:r>
              <a:rPr lang="en-US" sz="1200" dirty="0"/>
              <a:t>A high-risk constellation with indication for </a:t>
            </a:r>
            <a:r>
              <a:rPr lang="en-US" sz="1200" dirty="0" err="1"/>
              <a:t>cytoreductive</a:t>
            </a:r>
            <a:r>
              <a:rPr lang="en-US" sz="1200" dirty="0"/>
              <a:t> therapy</a:t>
            </a:r>
          </a:p>
          <a:p>
            <a:pPr lvl="1">
              <a:spcBef>
                <a:spcPts val="0"/>
              </a:spcBef>
              <a:spcAft>
                <a:spcPts val="600"/>
              </a:spcAft>
            </a:pPr>
            <a:r>
              <a:rPr lang="en-US" sz="1200" dirty="0"/>
              <a:t>Established suboptimal response to 1L therapy after ≥12 months of treatment; suboptimal response is defined as meeting 1 of the following criteria:</a:t>
            </a:r>
          </a:p>
          <a:p>
            <a:pPr lvl="2">
              <a:spcBef>
                <a:spcPts val="0"/>
              </a:spcBef>
              <a:spcAft>
                <a:spcPts val="600"/>
              </a:spcAft>
              <a:buFont typeface="Wingdings" panose="05000000000000000000" pitchFamily="2" charset="2"/>
              <a:buChar char="§"/>
            </a:pPr>
            <a:r>
              <a:rPr lang="en-US" sz="1100" dirty="0"/>
              <a:t>Need for ≥3 phlebotomies within 1 year to maintain hematocrit &lt;45%</a:t>
            </a:r>
          </a:p>
          <a:p>
            <a:pPr lvl="2">
              <a:spcBef>
                <a:spcPts val="0"/>
              </a:spcBef>
              <a:spcAft>
                <a:spcPts val="600"/>
              </a:spcAft>
              <a:buFont typeface="Wingdings" panose="05000000000000000000" pitchFamily="2" charset="2"/>
              <a:buChar char="§"/>
            </a:pPr>
            <a:r>
              <a:rPr lang="en-US" sz="1100" dirty="0"/>
              <a:t>Leukocyte count &gt;15×10</a:t>
            </a:r>
            <a:r>
              <a:rPr lang="en-US" sz="1100" baseline="30000" dirty="0"/>
              <a:t>9</a:t>
            </a:r>
            <a:r>
              <a:rPr lang="en-US" sz="1100" dirty="0"/>
              <a:t>/L</a:t>
            </a:r>
          </a:p>
          <a:p>
            <a:pPr lvl="2">
              <a:spcBef>
                <a:spcPts val="0"/>
              </a:spcBef>
              <a:spcAft>
                <a:spcPts val="600"/>
              </a:spcAft>
              <a:buFont typeface="Wingdings" panose="05000000000000000000" pitchFamily="2" charset="2"/>
              <a:buChar char="§"/>
            </a:pPr>
            <a:r>
              <a:rPr lang="en-US" sz="1100" dirty="0"/>
              <a:t>Platelet count &gt;600×10</a:t>
            </a:r>
            <a:r>
              <a:rPr lang="en-US" sz="1100" baseline="30000" dirty="0"/>
              <a:t>9</a:t>
            </a:r>
            <a:r>
              <a:rPr lang="en-US" sz="1100" dirty="0"/>
              <a:t>/L</a:t>
            </a:r>
          </a:p>
          <a:p>
            <a:pPr lvl="2">
              <a:spcBef>
                <a:spcPts val="0"/>
              </a:spcBef>
              <a:spcAft>
                <a:spcPts val="600"/>
              </a:spcAft>
              <a:buFont typeface="Wingdings" panose="05000000000000000000" pitchFamily="2" charset="2"/>
              <a:buChar char="§"/>
            </a:pPr>
            <a:r>
              <a:rPr lang="en-US" sz="1100" dirty="0"/>
              <a:t>Persistence of PV-related symptoms or presence of new PV-related symptoms</a:t>
            </a:r>
          </a:p>
          <a:p>
            <a:pPr lvl="2">
              <a:spcBef>
                <a:spcPts val="0"/>
              </a:spcBef>
              <a:spcAft>
                <a:spcPts val="600"/>
              </a:spcAft>
              <a:buFont typeface="Wingdings" panose="05000000000000000000" pitchFamily="2" charset="2"/>
              <a:buChar char="§"/>
            </a:pPr>
            <a:r>
              <a:rPr lang="en-US" sz="1100" dirty="0" err="1"/>
              <a:t>Cytopenias</a:t>
            </a:r>
            <a:r>
              <a:rPr lang="en-US" sz="1100" dirty="0"/>
              <a:t> at lowest dose of cytoreductive therapy required to achieve a response</a:t>
            </a:r>
          </a:p>
          <a:p>
            <a:pPr lvl="2">
              <a:spcBef>
                <a:spcPts val="0"/>
              </a:spcBef>
              <a:spcAft>
                <a:spcPts val="600"/>
              </a:spcAft>
              <a:buFont typeface="Wingdings" panose="05000000000000000000" pitchFamily="2" charset="2"/>
              <a:buChar char="§"/>
            </a:pPr>
            <a:r>
              <a:rPr lang="en-US" sz="1100" dirty="0"/>
              <a:t>Failure to reduce splenomegaly by &gt;50% as measured by palpation or progressive splenomegaly</a:t>
            </a:r>
          </a:p>
          <a:p>
            <a:pPr lvl="1">
              <a:spcBef>
                <a:spcPts val="0"/>
              </a:spcBef>
              <a:spcAft>
                <a:spcPts val="600"/>
              </a:spcAft>
            </a:pPr>
            <a:r>
              <a:rPr lang="en-US" sz="1200" dirty="0"/>
              <a:t>≥6 months of follow-up after suboptimal response except in the event of death </a:t>
            </a:r>
          </a:p>
          <a:p>
            <a:pPr lvl="1">
              <a:spcBef>
                <a:spcPts val="0"/>
              </a:spcBef>
              <a:spcAft>
                <a:spcPts val="600"/>
              </a:spcAft>
            </a:pPr>
            <a:r>
              <a:rPr lang="en-US" sz="1200" dirty="0"/>
              <a:t>Did not initiate a PV treatment other than </a:t>
            </a:r>
            <a:r>
              <a:rPr lang="en-US" sz="1200" dirty="0" err="1"/>
              <a:t>ruxolitinib</a:t>
            </a:r>
            <a:r>
              <a:rPr lang="en-US" sz="1200" dirty="0"/>
              <a:t> after suboptimal response</a:t>
            </a:r>
          </a:p>
        </p:txBody>
      </p:sp>
      <p:sp>
        <p:nvSpPr>
          <p:cNvPr id="3" name="Slide Number Placeholder 2">
            <a:extLst>
              <a:ext uri="{FF2B5EF4-FFF2-40B4-BE49-F238E27FC236}">
                <a16:creationId xmlns:a16="http://schemas.microsoft.com/office/drawing/2014/main" id="{5DB53166-DEBC-4A1C-BB38-ECDB4B27875E}"/>
              </a:ext>
            </a:extLst>
          </p:cNvPr>
          <p:cNvSpPr>
            <a:spLocks noGrp="1"/>
          </p:cNvSpPr>
          <p:nvPr>
            <p:ph type="sldNum" sz="quarter" idx="12"/>
          </p:nvPr>
        </p:nvSpPr>
        <p:spPr/>
        <p:txBody>
          <a:bodyPr/>
          <a:lstStyle/>
          <a:p>
            <a:fld id="{DA69A137-6BDB-47B4-8B9B-30BE2E63C07B}" type="slidenum">
              <a:rPr lang="en-US" smtClean="0"/>
              <a:pPr/>
              <a:t>5</a:t>
            </a:fld>
            <a:endParaRPr lang="en-US" dirty="0"/>
          </a:p>
        </p:txBody>
      </p:sp>
      <p:sp>
        <p:nvSpPr>
          <p:cNvPr id="4" name="Footer Placeholder 3">
            <a:extLst>
              <a:ext uri="{FF2B5EF4-FFF2-40B4-BE49-F238E27FC236}">
                <a16:creationId xmlns:a16="http://schemas.microsoft.com/office/drawing/2014/main" id="{38C23A24-CEC4-4184-80AB-60AA55D57736}"/>
              </a:ext>
            </a:extLst>
          </p:cNvPr>
          <p:cNvSpPr>
            <a:spLocks noGrp="1"/>
          </p:cNvSpPr>
          <p:nvPr>
            <p:ph type="ftr" sz="quarter" idx="3"/>
          </p:nvPr>
        </p:nvSpPr>
        <p:spPr/>
        <p:txBody>
          <a:bodyPr/>
          <a:lstStyle/>
          <a:p>
            <a:endParaRPr lang="en-US" dirty="0"/>
          </a:p>
        </p:txBody>
      </p:sp>
      <p:sp>
        <p:nvSpPr>
          <p:cNvPr id="9" name="Text Placeholder 6">
            <a:extLst>
              <a:ext uri="{FF2B5EF4-FFF2-40B4-BE49-F238E27FC236}">
                <a16:creationId xmlns:a16="http://schemas.microsoft.com/office/drawing/2014/main" id="{03CA8AA5-969B-4F5E-9EA5-B57BB52928DE}"/>
              </a:ext>
            </a:extLst>
          </p:cNvPr>
          <p:cNvSpPr txBox="1">
            <a:spLocks/>
          </p:cNvSpPr>
          <p:nvPr/>
        </p:nvSpPr>
        <p:spPr>
          <a:xfrm>
            <a:off x="715887" y="4929845"/>
            <a:ext cx="10381805" cy="404813"/>
          </a:xfrm>
          <a:prstGeom prst="rect">
            <a:avLst/>
          </a:prstGeom>
        </p:spPr>
        <p:txBody>
          <a:bodyPr vert="horz" lIns="91440" tIns="45720" rIns="91440" bIns="45720" rtlCol="0" anchor="ctr">
            <a:normAutofit/>
          </a:bodyPr>
          <a:lstStyle>
            <a:lvl1pPr marL="0" indent="0" algn="l" defTabSz="914400" rtl="0" eaLnBrk="1" latinLnBrk="0" hangingPunct="1">
              <a:lnSpc>
                <a:spcPct val="100000"/>
              </a:lnSpc>
              <a:spcBef>
                <a:spcPts val="1200"/>
              </a:spcBef>
              <a:buClr>
                <a:schemeClr val="accent4"/>
              </a:buClr>
              <a:buFont typeface="Arial" panose="020B0604020202020204" pitchFamily="34" charset="0"/>
              <a:buNone/>
              <a:defRPr sz="1600" b="1" kern="1200">
                <a:solidFill>
                  <a:srgbClr val="006BB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100000"/>
              </a:lnSpc>
              <a:spcBef>
                <a:spcPts val="1200"/>
              </a:spcBef>
              <a:buClr>
                <a:schemeClr val="accent4"/>
              </a:buClr>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100000"/>
              </a:lnSpc>
              <a:spcBef>
                <a:spcPts val="1200"/>
              </a:spcBef>
              <a:buClr>
                <a:schemeClr val="accent4"/>
              </a:buClr>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100000"/>
              </a:lnSpc>
              <a:spcBef>
                <a:spcPts val="1200"/>
              </a:spcBef>
              <a:buClr>
                <a:schemeClr val="accent4"/>
              </a:buClr>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100000"/>
              </a:lnSpc>
              <a:spcBef>
                <a:spcPts val="1200"/>
              </a:spcBef>
              <a:buClr>
                <a:schemeClr val="accent4"/>
              </a:buClr>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2" indent="0">
              <a:buFont typeface="Arial" panose="020B0604020202020204" pitchFamily="34" charset="0"/>
              <a:buNone/>
            </a:pPr>
            <a:r>
              <a:rPr lang="en-US" b="1" dirty="0">
                <a:solidFill>
                  <a:schemeClr val="accent2"/>
                </a:solidFill>
              </a:rPr>
              <a:t>Statistical analysis</a:t>
            </a:r>
          </a:p>
        </p:txBody>
      </p:sp>
      <p:sp>
        <p:nvSpPr>
          <p:cNvPr id="10" name="Text Placeholder 10">
            <a:extLst>
              <a:ext uri="{FF2B5EF4-FFF2-40B4-BE49-F238E27FC236}">
                <a16:creationId xmlns:a16="http://schemas.microsoft.com/office/drawing/2014/main" id="{18C9FB25-E5FC-4389-AF6A-299C85190C6C}"/>
              </a:ext>
            </a:extLst>
          </p:cNvPr>
          <p:cNvSpPr txBox="1">
            <a:spLocks/>
          </p:cNvSpPr>
          <p:nvPr/>
        </p:nvSpPr>
        <p:spPr>
          <a:xfrm>
            <a:off x="715888" y="5287223"/>
            <a:ext cx="10972135" cy="914397"/>
          </a:xfrm>
          <a:prstGeom prst="rect">
            <a:avLst/>
          </a:prstGeom>
        </p:spPr>
        <p:txBody>
          <a:bodyPr vert="horz" lIns="91440" tIns="45720" rIns="91440" bIns="45720" rtlCol="0">
            <a:normAutofit/>
          </a:bodyPr>
          <a:lstStyle>
            <a:lvl1pPr marL="228600" indent="-228600" algn="l" defTabSz="914400" rtl="0" eaLnBrk="1" latinLnBrk="0" hangingPunct="1">
              <a:lnSpc>
                <a:spcPct val="100000"/>
              </a:lnSpc>
              <a:spcBef>
                <a:spcPts val="1200"/>
              </a:spcBef>
              <a:buClr>
                <a:schemeClr val="accent4"/>
              </a:buClr>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100000"/>
              </a:lnSpc>
              <a:spcBef>
                <a:spcPts val="1200"/>
              </a:spcBef>
              <a:buClr>
                <a:schemeClr val="accent4"/>
              </a:buClr>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100000"/>
              </a:lnSpc>
              <a:spcBef>
                <a:spcPts val="1200"/>
              </a:spcBef>
              <a:buClr>
                <a:schemeClr val="accent4"/>
              </a:buClr>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100000"/>
              </a:lnSpc>
              <a:spcBef>
                <a:spcPts val="1200"/>
              </a:spcBef>
              <a:buClr>
                <a:schemeClr val="accent4"/>
              </a:buClr>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100000"/>
              </a:lnSpc>
              <a:spcBef>
                <a:spcPts val="1200"/>
              </a:spcBef>
              <a:buClr>
                <a:schemeClr val="accent4"/>
              </a:buClr>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28600" lvl="1">
              <a:lnSpc>
                <a:spcPct val="80000"/>
              </a:lnSpc>
              <a:buFont typeface="Arial" panose="020B0604020202020204" pitchFamily="34" charset="0"/>
              <a:buChar char="•"/>
            </a:pPr>
            <a:r>
              <a:rPr lang="en-US" sz="1200" dirty="0"/>
              <a:t>Patients were classified into two groups, switchers and non-switchers, based on whether they switched to </a:t>
            </a:r>
            <a:r>
              <a:rPr lang="en-US" sz="1200" dirty="0" err="1"/>
              <a:t>ruxolitinib</a:t>
            </a:r>
            <a:r>
              <a:rPr lang="en-US" sz="1200" dirty="0"/>
              <a:t> following first suboptimal response (</a:t>
            </a:r>
            <a:r>
              <a:rPr lang="en-US" sz="1200" dirty="0" err="1"/>
              <a:t>ie</a:t>
            </a:r>
            <a:r>
              <a:rPr lang="en-US" sz="1200" dirty="0"/>
              <a:t>, index date)</a:t>
            </a:r>
          </a:p>
          <a:p>
            <a:pPr marL="228600" lvl="1">
              <a:lnSpc>
                <a:spcPct val="80000"/>
              </a:lnSpc>
              <a:buFont typeface="Arial" panose="020B0604020202020204" pitchFamily="34" charset="0"/>
              <a:buChar char="•"/>
            </a:pPr>
            <a:r>
              <a:rPr lang="en-US" sz="1200" dirty="0"/>
              <a:t>Descriptive statistics were used to summarize patient demographics, criteria for suboptimal response, comorbidities (at any time prior to the index date), and PV-related symptoms and other clinical characteristics during the baseline period, for switchers and non-switchers respectively</a:t>
            </a:r>
            <a:endParaRPr lang="en-US" sz="1200" strike="sngStrike" dirty="0"/>
          </a:p>
          <a:p>
            <a:endParaRPr lang="en-US" sz="1200" dirty="0"/>
          </a:p>
        </p:txBody>
      </p:sp>
    </p:spTree>
    <p:custDataLst>
      <p:tags r:id="rId1"/>
    </p:custDataLst>
    <p:extLst>
      <p:ext uri="{BB962C8B-B14F-4D97-AF65-F5344CB8AC3E}">
        <p14:creationId xmlns:p14="http://schemas.microsoft.com/office/powerpoint/2010/main" val="35100532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5">
            <a:extLst>
              <a:ext uri="{FF2B5EF4-FFF2-40B4-BE49-F238E27FC236}">
                <a16:creationId xmlns:a16="http://schemas.microsoft.com/office/drawing/2014/main" id="{F6D2A039-E717-48CA-B3B1-10F08D656C29}"/>
              </a:ext>
            </a:extLst>
          </p:cNvPr>
          <p:cNvSpPr>
            <a:spLocks noGrp="1"/>
          </p:cNvSpPr>
          <p:nvPr>
            <p:ph type="title"/>
          </p:nvPr>
        </p:nvSpPr>
        <p:spPr/>
        <p:txBody>
          <a:bodyPr>
            <a:normAutofit/>
          </a:bodyPr>
          <a:lstStyle/>
          <a:p>
            <a:r>
              <a:rPr lang="en-US" sz="3200" dirty="0"/>
              <a:t>Patient Baseline Demographic </a:t>
            </a:r>
            <a:r>
              <a:rPr lang="en-US" sz="3200" dirty="0" err="1"/>
              <a:t>Characteristics</a:t>
            </a:r>
            <a:r>
              <a:rPr lang="en-US" sz="3200" baseline="30000" dirty="0" err="1"/>
              <a:t>a</a:t>
            </a:r>
            <a:endParaRPr lang="en-US" sz="3200" baseline="30000" dirty="0"/>
          </a:p>
        </p:txBody>
      </p:sp>
      <p:sp>
        <p:nvSpPr>
          <p:cNvPr id="2" name="Text Placeholder 1">
            <a:extLst>
              <a:ext uri="{FF2B5EF4-FFF2-40B4-BE49-F238E27FC236}">
                <a16:creationId xmlns:a16="http://schemas.microsoft.com/office/drawing/2014/main" id="{0C0F2C22-FDCB-4C0B-8DFD-2A99859FD672}"/>
              </a:ext>
            </a:extLst>
          </p:cNvPr>
          <p:cNvSpPr>
            <a:spLocks noGrp="1"/>
          </p:cNvSpPr>
          <p:nvPr>
            <p:ph type="body" sz="quarter" idx="15"/>
          </p:nvPr>
        </p:nvSpPr>
        <p:spPr>
          <a:xfrm>
            <a:off x="698121" y="1321806"/>
            <a:ext cx="3683379" cy="4689695"/>
          </a:xfrm>
        </p:spPr>
        <p:txBody>
          <a:bodyPr>
            <a:noAutofit/>
          </a:bodyPr>
          <a:lstStyle/>
          <a:p>
            <a:pPr>
              <a:spcAft>
                <a:spcPts val="1200"/>
              </a:spcAft>
            </a:pPr>
            <a:r>
              <a:rPr lang="en-US" sz="1500" dirty="0"/>
              <a:t>Switchers tended to be younger than non-switchers at PV diagnosis (66.5 vs 70.2 years) and at the index date (68.9 vs 73.0 years) and were more likely male (52.3% vs 47.3%)</a:t>
            </a:r>
          </a:p>
          <a:p>
            <a:pPr>
              <a:spcAft>
                <a:spcPts val="1200"/>
              </a:spcAft>
            </a:pPr>
            <a:r>
              <a:rPr lang="en-US" sz="1500" dirty="0"/>
              <a:t>Half of switchers had never smoked, while only 37.6% of non-switchers had never smoked </a:t>
            </a:r>
          </a:p>
          <a:p>
            <a:pPr>
              <a:spcAft>
                <a:spcPts val="1200"/>
              </a:spcAft>
            </a:pPr>
            <a:r>
              <a:rPr lang="en-US" sz="1500" dirty="0"/>
              <a:t>Baseline body mass index (BMI) was comparable between the two groups</a:t>
            </a:r>
          </a:p>
          <a:p>
            <a:r>
              <a:rPr lang="en-US" sz="1500" dirty="0"/>
              <a:t>Switchers were more likely than non-switchers to have been enrolled in an interventional clinical trial for an investigational PV treatment </a:t>
            </a:r>
            <a:br>
              <a:rPr lang="en-US" sz="1500" dirty="0"/>
            </a:br>
            <a:r>
              <a:rPr lang="en-US" sz="1500" dirty="0"/>
              <a:t>(6.8% vs 3.2%)</a:t>
            </a:r>
          </a:p>
        </p:txBody>
      </p:sp>
      <p:graphicFrame>
        <p:nvGraphicFramePr>
          <p:cNvPr id="17" name="Table 16">
            <a:extLst>
              <a:ext uri="{FF2B5EF4-FFF2-40B4-BE49-F238E27FC236}">
                <a16:creationId xmlns:a16="http://schemas.microsoft.com/office/drawing/2014/main" id="{F0396E82-1EAD-4427-A28D-9CAFE40191C4}"/>
              </a:ext>
            </a:extLst>
          </p:cNvPr>
          <p:cNvGraphicFramePr>
            <a:graphicFrameLocks noGrp="1"/>
          </p:cNvGraphicFramePr>
          <p:nvPr>
            <p:extLst>
              <p:ext uri="{D42A27DB-BD31-4B8C-83A1-F6EECF244321}">
                <p14:modId xmlns:p14="http://schemas.microsoft.com/office/powerpoint/2010/main" val="708132847"/>
              </p:ext>
            </p:extLst>
          </p:nvPr>
        </p:nvGraphicFramePr>
        <p:xfrm>
          <a:off x="4925111" y="1321806"/>
          <a:ext cx="6723887" cy="4689699"/>
        </p:xfrm>
        <a:graphic>
          <a:graphicData uri="http://schemas.openxmlformats.org/drawingml/2006/table">
            <a:tbl>
              <a:tblPr firstRow="1"/>
              <a:tblGrid>
                <a:gridCol w="2999156">
                  <a:extLst>
                    <a:ext uri="{9D8B030D-6E8A-4147-A177-3AD203B41FA5}">
                      <a16:colId xmlns:a16="http://schemas.microsoft.com/office/drawing/2014/main" val="85326877"/>
                    </a:ext>
                  </a:extLst>
                </a:gridCol>
                <a:gridCol w="1921330">
                  <a:extLst>
                    <a:ext uri="{9D8B030D-6E8A-4147-A177-3AD203B41FA5}">
                      <a16:colId xmlns:a16="http://schemas.microsoft.com/office/drawing/2014/main" val="4198439016"/>
                    </a:ext>
                  </a:extLst>
                </a:gridCol>
                <a:gridCol w="1803401">
                  <a:extLst>
                    <a:ext uri="{9D8B030D-6E8A-4147-A177-3AD203B41FA5}">
                      <a16:colId xmlns:a16="http://schemas.microsoft.com/office/drawing/2014/main" val="3275791348"/>
                    </a:ext>
                  </a:extLst>
                </a:gridCol>
              </a:tblGrid>
              <a:tr h="519459">
                <a:tc>
                  <a:txBody>
                    <a:bodyPr/>
                    <a:lstStyle>
                      <a:lvl1pPr marL="0" algn="l" defTabSz="914400" rtl="0" eaLnBrk="1" latinLnBrk="0" hangingPunct="1">
                        <a:defRPr sz="1800" b="1" kern="1200">
                          <a:solidFill>
                            <a:schemeClr val="lt1"/>
                          </a:solidFill>
                          <a:latin typeface="Arial"/>
                        </a:defRPr>
                      </a:lvl1pPr>
                      <a:lvl2pPr marL="457200" algn="l" defTabSz="914400" rtl="0" eaLnBrk="1" latinLnBrk="0" hangingPunct="1">
                        <a:defRPr sz="1800" b="1" kern="1200">
                          <a:solidFill>
                            <a:schemeClr val="lt1"/>
                          </a:solidFill>
                          <a:latin typeface="Arial"/>
                        </a:defRPr>
                      </a:lvl2pPr>
                      <a:lvl3pPr marL="914400" algn="l" defTabSz="914400" rtl="0" eaLnBrk="1" latinLnBrk="0" hangingPunct="1">
                        <a:defRPr sz="1800" b="1" kern="1200">
                          <a:solidFill>
                            <a:schemeClr val="lt1"/>
                          </a:solidFill>
                          <a:latin typeface="Arial"/>
                        </a:defRPr>
                      </a:lvl3pPr>
                      <a:lvl4pPr marL="1371600" algn="l" defTabSz="914400" rtl="0" eaLnBrk="1" latinLnBrk="0" hangingPunct="1">
                        <a:defRPr sz="1800" b="1" kern="1200">
                          <a:solidFill>
                            <a:schemeClr val="lt1"/>
                          </a:solidFill>
                          <a:latin typeface="Arial"/>
                        </a:defRPr>
                      </a:lvl4pPr>
                      <a:lvl5pPr marL="1828800" algn="l" defTabSz="914400" rtl="0" eaLnBrk="1" latinLnBrk="0" hangingPunct="1">
                        <a:defRPr sz="1800" b="1" kern="1200">
                          <a:solidFill>
                            <a:schemeClr val="lt1"/>
                          </a:solidFill>
                          <a:latin typeface="Arial"/>
                        </a:defRPr>
                      </a:lvl5pPr>
                      <a:lvl6pPr marL="2286000" algn="l" defTabSz="914400" rtl="0" eaLnBrk="1" latinLnBrk="0" hangingPunct="1">
                        <a:defRPr sz="1800" b="1" kern="1200">
                          <a:solidFill>
                            <a:schemeClr val="lt1"/>
                          </a:solidFill>
                          <a:latin typeface="Arial"/>
                        </a:defRPr>
                      </a:lvl6pPr>
                      <a:lvl7pPr marL="2743200" algn="l" defTabSz="914400" rtl="0" eaLnBrk="1" latinLnBrk="0" hangingPunct="1">
                        <a:defRPr sz="1800" b="1" kern="1200">
                          <a:solidFill>
                            <a:schemeClr val="lt1"/>
                          </a:solidFill>
                          <a:latin typeface="Arial"/>
                        </a:defRPr>
                      </a:lvl7pPr>
                      <a:lvl8pPr marL="3200400" algn="l" defTabSz="914400" rtl="0" eaLnBrk="1" latinLnBrk="0" hangingPunct="1">
                        <a:defRPr sz="1800" b="1" kern="1200">
                          <a:solidFill>
                            <a:schemeClr val="lt1"/>
                          </a:solidFill>
                          <a:latin typeface="Arial"/>
                        </a:defRPr>
                      </a:lvl8pPr>
                      <a:lvl9pPr marL="3657600" algn="l" defTabSz="914400" rtl="0" eaLnBrk="1" latinLnBrk="0" hangingPunct="1">
                        <a:defRPr sz="1800" b="1" kern="1200">
                          <a:solidFill>
                            <a:schemeClr val="lt1"/>
                          </a:solidFill>
                          <a:latin typeface="Arial"/>
                        </a:defRPr>
                      </a:lvl9pPr>
                    </a:lstStyle>
                    <a:p>
                      <a:pPr algn="l" fontAlgn="t"/>
                      <a:r>
                        <a:rPr lang="en-US" sz="1200" u="none" strike="noStrike" dirty="0">
                          <a:effectLst/>
                          <a:latin typeface="Arial" panose="020B0604020202020204" pitchFamily="34" charset="0"/>
                          <a:cs typeface="Arial" panose="020B0604020202020204" pitchFamily="34" charset="0"/>
                        </a:rPr>
                        <a:t> </a:t>
                      </a:r>
                      <a:endParaRPr lang="en-US" sz="1200" b="1" i="0" u="none" strike="noStrike" dirty="0">
                        <a:solidFill>
                          <a:srgbClr val="000000"/>
                        </a:solidFill>
                        <a:effectLst/>
                        <a:latin typeface="Arial" panose="020B0604020202020204" pitchFamily="34" charset="0"/>
                        <a:cs typeface="Arial" panose="020B0604020202020204" pitchFamily="34" charset="0"/>
                      </a:endParaRPr>
                    </a:p>
                    <a:p>
                      <a:pPr algn="l" fontAlgn="b"/>
                      <a:r>
                        <a:rPr lang="en-US" sz="1200" u="none" strike="noStrike" dirty="0">
                          <a:effectLst/>
                          <a:latin typeface="Arial" panose="020B0604020202020204" pitchFamily="34" charset="0"/>
                          <a:cs typeface="Arial" panose="020B0604020202020204" pitchFamily="34" charset="0"/>
                        </a:rPr>
                        <a:t> </a:t>
                      </a:r>
                      <a:endParaRPr lang="en-US" sz="12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7DA0"/>
                    </a:solidFill>
                  </a:tcPr>
                </a:tc>
                <a:tc>
                  <a:txBody>
                    <a:bodyPr/>
                    <a:lstStyle>
                      <a:lvl1pPr marL="0" algn="l" defTabSz="914400" rtl="0" eaLnBrk="1" latinLnBrk="0" hangingPunct="1">
                        <a:defRPr sz="1800" b="1" kern="1200">
                          <a:solidFill>
                            <a:schemeClr val="lt1"/>
                          </a:solidFill>
                          <a:latin typeface="Arial"/>
                        </a:defRPr>
                      </a:lvl1pPr>
                      <a:lvl2pPr marL="457200" algn="l" defTabSz="914400" rtl="0" eaLnBrk="1" latinLnBrk="0" hangingPunct="1">
                        <a:defRPr sz="1800" b="1" kern="1200">
                          <a:solidFill>
                            <a:schemeClr val="lt1"/>
                          </a:solidFill>
                          <a:latin typeface="Arial"/>
                        </a:defRPr>
                      </a:lvl2pPr>
                      <a:lvl3pPr marL="914400" algn="l" defTabSz="914400" rtl="0" eaLnBrk="1" latinLnBrk="0" hangingPunct="1">
                        <a:defRPr sz="1800" b="1" kern="1200">
                          <a:solidFill>
                            <a:schemeClr val="lt1"/>
                          </a:solidFill>
                          <a:latin typeface="Arial"/>
                        </a:defRPr>
                      </a:lvl3pPr>
                      <a:lvl4pPr marL="1371600" algn="l" defTabSz="914400" rtl="0" eaLnBrk="1" latinLnBrk="0" hangingPunct="1">
                        <a:defRPr sz="1800" b="1" kern="1200">
                          <a:solidFill>
                            <a:schemeClr val="lt1"/>
                          </a:solidFill>
                          <a:latin typeface="Arial"/>
                        </a:defRPr>
                      </a:lvl4pPr>
                      <a:lvl5pPr marL="1828800" algn="l" defTabSz="914400" rtl="0" eaLnBrk="1" latinLnBrk="0" hangingPunct="1">
                        <a:defRPr sz="1800" b="1" kern="1200">
                          <a:solidFill>
                            <a:schemeClr val="lt1"/>
                          </a:solidFill>
                          <a:latin typeface="Arial"/>
                        </a:defRPr>
                      </a:lvl5pPr>
                      <a:lvl6pPr marL="2286000" algn="l" defTabSz="914400" rtl="0" eaLnBrk="1" latinLnBrk="0" hangingPunct="1">
                        <a:defRPr sz="1800" b="1" kern="1200">
                          <a:solidFill>
                            <a:schemeClr val="lt1"/>
                          </a:solidFill>
                          <a:latin typeface="Arial"/>
                        </a:defRPr>
                      </a:lvl6pPr>
                      <a:lvl7pPr marL="2743200" algn="l" defTabSz="914400" rtl="0" eaLnBrk="1" latinLnBrk="0" hangingPunct="1">
                        <a:defRPr sz="1800" b="1" kern="1200">
                          <a:solidFill>
                            <a:schemeClr val="lt1"/>
                          </a:solidFill>
                          <a:latin typeface="Arial"/>
                        </a:defRPr>
                      </a:lvl7pPr>
                      <a:lvl8pPr marL="3200400" algn="l" defTabSz="914400" rtl="0" eaLnBrk="1" latinLnBrk="0" hangingPunct="1">
                        <a:defRPr sz="1800" b="1" kern="1200">
                          <a:solidFill>
                            <a:schemeClr val="lt1"/>
                          </a:solidFill>
                          <a:latin typeface="Arial"/>
                        </a:defRPr>
                      </a:lvl8pPr>
                      <a:lvl9pPr marL="3657600" algn="l" defTabSz="914400" rtl="0" eaLnBrk="1" latinLnBrk="0" hangingPunct="1">
                        <a:defRPr sz="1800" b="1" kern="1200">
                          <a:solidFill>
                            <a:schemeClr val="lt1"/>
                          </a:solidFill>
                          <a:latin typeface="Arial"/>
                        </a:defRPr>
                      </a:lvl9pPr>
                    </a:lstStyle>
                    <a:p>
                      <a:pPr algn="ctr" fontAlgn="ctr"/>
                      <a:r>
                        <a:rPr lang="en-US" sz="1200" u="none" strike="noStrike" dirty="0">
                          <a:effectLst/>
                          <a:latin typeface="Arial" panose="020B0604020202020204" pitchFamily="34" charset="0"/>
                          <a:cs typeface="Arial" panose="020B0604020202020204" pitchFamily="34" charset="0"/>
                        </a:rPr>
                        <a:t>Switch</a:t>
                      </a:r>
                      <a:endParaRPr lang="en-US" sz="1200" b="1" i="0" u="none" strike="noStrike" dirty="0">
                        <a:solidFill>
                          <a:srgbClr val="000000"/>
                        </a:solidFill>
                        <a:effectLst/>
                        <a:latin typeface="Arial" panose="020B0604020202020204" pitchFamily="34" charset="0"/>
                        <a:cs typeface="Arial" panose="020B0604020202020204" pitchFamily="34" charset="0"/>
                      </a:endParaRPr>
                    </a:p>
                    <a:p>
                      <a:pPr algn="ctr" fontAlgn="b"/>
                      <a:r>
                        <a:rPr lang="en-US" sz="1200" u="none" strike="noStrike" dirty="0">
                          <a:effectLst/>
                          <a:latin typeface="Arial" panose="020B0604020202020204" pitchFamily="34" charset="0"/>
                          <a:cs typeface="Arial" panose="020B0604020202020204" pitchFamily="34" charset="0"/>
                        </a:rPr>
                        <a:t>n=44</a:t>
                      </a:r>
                      <a:endParaRPr lang="en-US" sz="12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7DA0"/>
                    </a:solidFill>
                  </a:tcPr>
                </a:tc>
                <a:tc>
                  <a:txBody>
                    <a:bodyPr/>
                    <a:lstStyle>
                      <a:lvl1pPr marL="0" algn="l" defTabSz="914400" rtl="0" eaLnBrk="1" latinLnBrk="0" hangingPunct="1">
                        <a:defRPr sz="1800" b="1" kern="1200">
                          <a:solidFill>
                            <a:schemeClr val="lt1"/>
                          </a:solidFill>
                          <a:latin typeface="Arial"/>
                        </a:defRPr>
                      </a:lvl1pPr>
                      <a:lvl2pPr marL="457200" algn="l" defTabSz="914400" rtl="0" eaLnBrk="1" latinLnBrk="0" hangingPunct="1">
                        <a:defRPr sz="1800" b="1" kern="1200">
                          <a:solidFill>
                            <a:schemeClr val="lt1"/>
                          </a:solidFill>
                          <a:latin typeface="Arial"/>
                        </a:defRPr>
                      </a:lvl2pPr>
                      <a:lvl3pPr marL="914400" algn="l" defTabSz="914400" rtl="0" eaLnBrk="1" latinLnBrk="0" hangingPunct="1">
                        <a:defRPr sz="1800" b="1" kern="1200">
                          <a:solidFill>
                            <a:schemeClr val="lt1"/>
                          </a:solidFill>
                          <a:latin typeface="Arial"/>
                        </a:defRPr>
                      </a:lvl3pPr>
                      <a:lvl4pPr marL="1371600" algn="l" defTabSz="914400" rtl="0" eaLnBrk="1" latinLnBrk="0" hangingPunct="1">
                        <a:defRPr sz="1800" b="1" kern="1200">
                          <a:solidFill>
                            <a:schemeClr val="lt1"/>
                          </a:solidFill>
                          <a:latin typeface="Arial"/>
                        </a:defRPr>
                      </a:lvl4pPr>
                      <a:lvl5pPr marL="1828800" algn="l" defTabSz="914400" rtl="0" eaLnBrk="1" latinLnBrk="0" hangingPunct="1">
                        <a:defRPr sz="1800" b="1" kern="1200">
                          <a:solidFill>
                            <a:schemeClr val="lt1"/>
                          </a:solidFill>
                          <a:latin typeface="Arial"/>
                        </a:defRPr>
                      </a:lvl5pPr>
                      <a:lvl6pPr marL="2286000" algn="l" defTabSz="914400" rtl="0" eaLnBrk="1" latinLnBrk="0" hangingPunct="1">
                        <a:defRPr sz="1800" b="1" kern="1200">
                          <a:solidFill>
                            <a:schemeClr val="lt1"/>
                          </a:solidFill>
                          <a:latin typeface="Arial"/>
                        </a:defRPr>
                      </a:lvl6pPr>
                      <a:lvl7pPr marL="2743200" algn="l" defTabSz="914400" rtl="0" eaLnBrk="1" latinLnBrk="0" hangingPunct="1">
                        <a:defRPr sz="1800" b="1" kern="1200">
                          <a:solidFill>
                            <a:schemeClr val="lt1"/>
                          </a:solidFill>
                          <a:latin typeface="Arial"/>
                        </a:defRPr>
                      </a:lvl7pPr>
                      <a:lvl8pPr marL="3200400" algn="l" defTabSz="914400" rtl="0" eaLnBrk="1" latinLnBrk="0" hangingPunct="1">
                        <a:defRPr sz="1800" b="1" kern="1200">
                          <a:solidFill>
                            <a:schemeClr val="lt1"/>
                          </a:solidFill>
                          <a:latin typeface="Arial"/>
                        </a:defRPr>
                      </a:lvl8pPr>
                      <a:lvl9pPr marL="3657600" algn="l" defTabSz="914400" rtl="0" eaLnBrk="1" latinLnBrk="0" hangingPunct="1">
                        <a:defRPr sz="1800" b="1" kern="1200">
                          <a:solidFill>
                            <a:schemeClr val="lt1"/>
                          </a:solidFill>
                          <a:latin typeface="Arial"/>
                        </a:defRPr>
                      </a:lvl9pPr>
                    </a:lstStyle>
                    <a:p>
                      <a:pPr algn="ctr" fontAlgn="ctr"/>
                      <a:r>
                        <a:rPr lang="en-US" sz="1200" u="none" strike="noStrike" dirty="0">
                          <a:effectLst/>
                          <a:latin typeface="Arial" panose="020B0604020202020204" pitchFamily="34" charset="0"/>
                          <a:cs typeface="Arial" panose="020B0604020202020204" pitchFamily="34" charset="0"/>
                        </a:rPr>
                        <a:t>Non-switch</a:t>
                      </a:r>
                      <a:endParaRPr lang="en-US" sz="1200" b="1" i="0" u="none" strike="noStrike" dirty="0">
                        <a:solidFill>
                          <a:srgbClr val="000000"/>
                        </a:solidFill>
                        <a:effectLst/>
                        <a:latin typeface="Arial" panose="020B0604020202020204" pitchFamily="34" charset="0"/>
                        <a:cs typeface="Arial" panose="020B0604020202020204" pitchFamily="34" charset="0"/>
                      </a:endParaRPr>
                    </a:p>
                    <a:p>
                      <a:pPr algn="ctr" fontAlgn="b"/>
                      <a:r>
                        <a:rPr lang="en-US" sz="1200" u="none" strike="noStrike" dirty="0">
                          <a:effectLst/>
                          <a:latin typeface="Arial" panose="020B0604020202020204" pitchFamily="34" charset="0"/>
                          <a:cs typeface="Arial" panose="020B0604020202020204" pitchFamily="34" charset="0"/>
                        </a:rPr>
                        <a:t>n=93</a:t>
                      </a:r>
                      <a:endParaRPr lang="en-US" sz="12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7DA0"/>
                    </a:solidFill>
                  </a:tcPr>
                </a:tc>
                <a:extLst>
                  <a:ext uri="{0D108BD9-81ED-4DB2-BD59-A6C34878D82A}">
                    <a16:rowId xmlns:a16="http://schemas.microsoft.com/office/drawing/2014/main" val="2580833421"/>
                  </a:ext>
                </a:extLst>
              </a:tr>
              <a:tr h="237610">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l" fontAlgn="b"/>
                      <a:r>
                        <a:rPr lang="en-US" sz="1200" b="1" u="none" strike="noStrike" dirty="0">
                          <a:effectLst/>
                          <a:latin typeface="Arial" panose="020B0604020202020204" pitchFamily="34" charset="0"/>
                          <a:cs typeface="Arial" panose="020B0604020202020204" pitchFamily="34" charset="0"/>
                        </a:rPr>
                        <a:t>Age at PV diagnosis, years</a:t>
                      </a:r>
                      <a:endParaRPr lang="en-US" sz="1200" b="1" i="0" u="none" strike="noStrike" dirty="0">
                        <a:solidFill>
                          <a:srgbClr val="000000"/>
                        </a:solidFill>
                        <a:effectLst/>
                        <a:latin typeface="Arial" panose="020B0604020202020204" pitchFamily="34" charset="0"/>
                        <a:cs typeface="Arial" panose="020B0604020202020204" pitchFamily="34" charset="0"/>
                      </a:endParaRPr>
                    </a:p>
                  </a:txBody>
                  <a:tcPr marL="45720"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CBE3E5"/>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ctr" fontAlgn="b"/>
                      <a:r>
                        <a:rPr lang="en-US" sz="1200" u="none" strike="noStrike" dirty="0">
                          <a:effectLst/>
                          <a:latin typeface="Arial" panose="020B0604020202020204" pitchFamily="34" charset="0"/>
                          <a:cs typeface="Arial" panose="020B0604020202020204" pitchFamily="34" charset="0"/>
                        </a:rPr>
                        <a:t> </a:t>
                      </a:r>
                      <a:endParaRPr lang="en-US" sz="12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CBE3E5"/>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ctr" fontAlgn="b"/>
                      <a:r>
                        <a:rPr lang="en-US" sz="1200" u="none" strike="noStrike" dirty="0">
                          <a:effectLst/>
                          <a:latin typeface="Arial" panose="020B0604020202020204" pitchFamily="34" charset="0"/>
                          <a:cs typeface="Arial" panose="020B0604020202020204" pitchFamily="34" charset="0"/>
                        </a:rPr>
                        <a:t> </a:t>
                      </a:r>
                      <a:endParaRPr lang="en-US" sz="12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CBE3E5"/>
                    </a:solidFill>
                  </a:tcPr>
                </a:tc>
                <a:extLst>
                  <a:ext uri="{0D108BD9-81ED-4DB2-BD59-A6C34878D82A}">
                    <a16:rowId xmlns:a16="http://schemas.microsoft.com/office/drawing/2014/main" val="194713272"/>
                  </a:ext>
                </a:extLst>
              </a:tr>
              <a:tr h="237610">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l" fontAlgn="b"/>
                      <a:r>
                        <a:rPr lang="en-US" sz="1200" u="none" strike="noStrike" dirty="0">
                          <a:effectLst/>
                          <a:latin typeface="Arial" panose="020B0604020202020204" pitchFamily="34" charset="0"/>
                          <a:cs typeface="Arial" panose="020B0604020202020204" pitchFamily="34" charset="0"/>
                        </a:rPr>
                        <a:t>Mean (SD) [median]</a:t>
                      </a:r>
                      <a:endParaRPr lang="en-US" sz="1200" b="0" i="0" u="none" strike="noStrike" dirty="0">
                        <a:solidFill>
                          <a:srgbClr val="000000"/>
                        </a:solidFill>
                        <a:effectLst/>
                        <a:latin typeface="Arial" panose="020B0604020202020204" pitchFamily="34" charset="0"/>
                        <a:cs typeface="Arial" panose="020B0604020202020204" pitchFamily="34" charset="0"/>
                      </a:endParaRPr>
                    </a:p>
                  </a:txBody>
                  <a:tcPr marL="171450"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7F1F2"/>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ctr" fontAlgn="b"/>
                      <a:r>
                        <a:rPr lang="en-US" sz="1200" u="none" strike="noStrike" dirty="0">
                          <a:solidFill>
                            <a:schemeClr val="tx1"/>
                          </a:solidFill>
                          <a:effectLst/>
                          <a:latin typeface="Arial" panose="020B0604020202020204" pitchFamily="34" charset="0"/>
                          <a:cs typeface="Arial" panose="020B0604020202020204" pitchFamily="34" charset="0"/>
                        </a:rPr>
                        <a:t>66.5 (12.0) [70.5]</a:t>
                      </a:r>
                      <a:endParaRPr lang="en-US" sz="1200" b="0" i="0" u="none" strike="noStrike" dirty="0">
                        <a:solidFill>
                          <a:schemeClr val="tx1"/>
                        </a:solidFill>
                        <a:effectLst/>
                        <a:latin typeface="Arial" panose="020B0604020202020204" pitchFamily="34" charset="0"/>
                        <a:cs typeface="Arial" panose="020B0604020202020204" pitchFamily="34" charset="0"/>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7F1F2"/>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ctr" fontAlgn="b"/>
                      <a:r>
                        <a:rPr lang="en-US" sz="1200" u="none" strike="noStrike" dirty="0">
                          <a:solidFill>
                            <a:schemeClr val="tx1"/>
                          </a:solidFill>
                          <a:effectLst/>
                          <a:latin typeface="Arial" panose="020B0604020202020204" pitchFamily="34" charset="0"/>
                          <a:cs typeface="Arial" panose="020B0604020202020204" pitchFamily="34" charset="0"/>
                        </a:rPr>
                        <a:t>70.2 (8.5) [70.0]</a:t>
                      </a:r>
                      <a:endParaRPr lang="en-US" sz="1200" b="0" i="0" u="none" strike="noStrike" dirty="0">
                        <a:solidFill>
                          <a:schemeClr val="tx1"/>
                        </a:solidFill>
                        <a:effectLst/>
                        <a:latin typeface="Arial" panose="020B0604020202020204" pitchFamily="34" charset="0"/>
                        <a:cs typeface="Arial" panose="020B0604020202020204" pitchFamily="34" charset="0"/>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7F1F2"/>
                    </a:solidFill>
                  </a:tcPr>
                </a:tc>
                <a:extLst>
                  <a:ext uri="{0D108BD9-81ED-4DB2-BD59-A6C34878D82A}">
                    <a16:rowId xmlns:a16="http://schemas.microsoft.com/office/drawing/2014/main" val="1415223650"/>
                  </a:ext>
                </a:extLst>
              </a:tr>
              <a:tr h="227279">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l" fontAlgn="b"/>
                      <a:r>
                        <a:rPr lang="en-US" sz="1200" b="1" u="none" strike="noStrike" dirty="0">
                          <a:effectLst/>
                          <a:latin typeface="Arial" panose="020B0604020202020204" pitchFamily="34" charset="0"/>
                          <a:cs typeface="Arial" panose="020B0604020202020204" pitchFamily="34" charset="0"/>
                        </a:rPr>
                        <a:t>Age at index date, years</a:t>
                      </a:r>
                      <a:endParaRPr lang="en-US" sz="1200" b="1" i="0" u="none" strike="noStrike" dirty="0">
                        <a:solidFill>
                          <a:srgbClr val="000000"/>
                        </a:solidFill>
                        <a:effectLst/>
                        <a:latin typeface="Arial" panose="020B0604020202020204" pitchFamily="34" charset="0"/>
                        <a:cs typeface="Arial" panose="020B0604020202020204" pitchFamily="34" charset="0"/>
                      </a:endParaRPr>
                    </a:p>
                  </a:txBody>
                  <a:tcPr marL="45720"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CBE3E5"/>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ctr" fontAlgn="b"/>
                      <a:r>
                        <a:rPr lang="en-US" sz="1200" u="none" strike="noStrike" dirty="0">
                          <a:solidFill>
                            <a:schemeClr val="tx1"/>
                          </a:solidFill>
                          <a:effectLst/>
                          <a:latin typeface="Arial" panose="020B0604020202020204" pitchFamily="34" charset="0"/>
                          <a:cs typeface="Arial" panose="020B0604020202020204" pitchFamily="34" charset="0"/>
                        </a:rPr>
                        <a:t> </a:t>
                      </a:r>
                      <a:endParaRPr lang="en-US" sz="1200" b="0" i="0" u="none" strike="noStrike" dirty="0">
                        <a:solidFill>
                          <a:schemeClr val="tx1"/>
                        </a:solidFill>
                        <a:effectLst/>
                        <a:latin typeface="Arial" panose="020B0604020202020204" pitchFamily="34" charset="0"/>
                        <a:cs typeface="Arial" panose="020B0604020202020204" pitchFamily="34" charset="0"/>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CBE3E5"/>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ctr" fontAlgn="b"/>
                      <a:r>
                        <a:rPr lang="en-US" sz="1200" u="none" strike="noStrike" dirty="0">
                          <a:solidFill>
                            <a:schemeClr val="tx1"/>
                          </a:solidFill>
                          <a:effectLst/>
                          <a:latin typeface="Arial" panose="020B0604020202020204" pitchFamily="34" charset="0"/>
                          <a:cs typeface="Arial" panose="020B0604020202020204" pitchFamily="34" charset="0"/>
                        </a:rPr>
                        <a:t> </a:t>
                      </a:r>
                      <a:endParaRPr lang="en-US" sz="1200" b="0" i="0" u="none" strike="noStrike" dirty="0">
                        <a:solidFill>
                          <a:schemeClr val="tx1"/>
                        </a:solidFill>
                        <a:effectLst/>
                        <a:latin typeface="Arial" panose="020B0604020202020204" pitchFamily="34" charset="0"/>
                        <a:cs typeface="Arial" panose="020B0604020202020204" pitchFamily="34" charset="0"/>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CBE3E5"/>
                    </a:solidFill>
                  </a:tcPr>
                </a:tc>
                <a:extLst>
                  <a:ext uri="{0D108BD9-81ED-4DB2-BD59-A6C34878D82A}">
                    <a16:rowId xmlns:a16="http://schemas.microsoft.com/office/drawing/2014/main" val="598446589"/>
                  </a:ext>
                </a:extLst>
              </a:tr>
              <a:tr h="227279">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l" fontAlgn="b"/>
                      <a:r>
                        <a:rPr lang="en-US" sz="1200" u="none" strike="noStrike" dirty="0">
                          <a:effectLst/>
                          <a:latin typeface="Arial" panose="020B0604020202020204" pitchFamily="34" charset="0"/>
                          <a:cs typeface="Arial" panose="020B0604020202020204" pitchFamily="34" charset="0"/>
                        </a:rPr>
                        <a:t>Mean (SD) [median]</a:t>
                      </a:r>
                      <a:endParaRPr lang="en-US" sz="1200" b="0" i="0" u="none" strike="noStrike" dirty="0">
                        <a:solidFill>
                          <a:srgbClr val="000000"/>
                        </a:solidFill>
                        <a:effectLst/>
                        <a:latin typeface="Arial" panose="020B0604020202020204" pitchFamily="34" charset="0"/>
                        <a:cs typeface="Arial" panose="020B0604020202020204" pitchFamily="34" charset="0"/>
                      </a:endParaRPr>
                    </a:p>
                  </a:txBody>
                  <a:tcPr marL="171450"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ACB4">
                        <a:tint val="20000"/>
                      </a:srgb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ctr" fontAlgn="b"/>
                      <a:r>
                        <a:rPr lang="en-US" sz="1200" u="none" strike="noStrike" dirty="0">
                          <a:solidFill>
                            <a:schemeClr val="tx1"/>
                          </a:solidFill>
                          <a:effectLst/>
                          <a:latin typeface="Arial" panose="020B0604020202020204" pitchFamily="34" charset="0"/>
                          <a:cs typeface="Arial" panose="020B0604020202020204" pitchFamily="34" charset="0"/>
                        </a:rPr>
                        <a:t>68.9 (11.9) [72.2]</a:t>
                      </a:r>
                      <a:endParaRPr lang="en-US" sz="1200" b="0" i="0" u="none" strike="noStrike" dirty="0">
                        <a:solidFill>
                          <a:schemeClr val="tx1"/>
                        </a:solidFill>
                        <a:effectLst/>
                        <a:latin typeface="Arial" panose="020B0604020202020204" pitchFamily="34" charset="0"/>
                        <a:cs typeface="Arial" panose="020B0604020202020204" pitchFamily="34" charset="0"/>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ACB4">
                        <a:tint val="20000"/>
                      </a:srgb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ctr" fontAlgn="b"/>
                      <a:r>
                        <a:rPr lang="en-US" sz="1200" u="none" strike="noStrike" dirty="0">
                          <a:solidFill>
                            <a:schemeClr val="tx1"/>
                          </a:solidFill>
                          <a:effectLst/>
                          <a:latin typeface="Arial" panose="020B0604020202020204" pitchFamily="34" charset="0"/>
                          <a:cs typeface="Arial" panose="020B0604020202020204" pitchFamily="34" charset="0"/>
                        </a:rPr>
                        <a:t>73.0 (8.7) [73.7]</a:t>
                      </a:r>
                      <a:endParaRPr lang="en-US" sz="1200" b="0" i="0" u="none" strike="noStrike" dirty="0">
                        <a:solidFill>
                          <a:schemeClr val="tx1"/>
                        </a:solidFill>
                        <a:effectLst/>
                        <a:latin typeface="Arial" panose="020B0604020202020204" pitchFamily="34" charset="0"/>
                        <a:cs typeface="Arial" panose="020B0604020202020204" pitchFamily="34" charset="0"/>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ACB4">
                        <a:tint val="20000"/>
                      </a:srgbClr>
                    </a:solidFill>
                  </a:tcPr>
                </a:tc>
                <a:extLst>
                  <a:ext uri="{0D108BD9-81ED-4DB2-BD59-A6C34878D82A}">
                    <a16:rowId xmlns:a16="http://schemas.microsoft.com/office/drawing/2014/main" val="2733782922"/>
                  </a:ext>
                </a:extLst>
              </a:tr>
              <a:tr h="216949">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algn="l" defTabSz="914377" rtl="0" eaLnBrk="1" fontAlgn="b" latinLnBrk="0" hangingPunct="1"/>
                      <a:r>
                        <a:rPr lang="en-US" sz="1200" b="1" u="none" strike="noStrike" kern="1200" dirty="0">
                          <a:solidFill>
                            <a:schemeClr val="dk1"/>
                          </a:solidFill>
                          <a:effectLst/>
                          <a:latin typeface="Arial" panose="020B0604020202020204" pitchFamily="34" charset="0"/>
                          <a:ea typeface="+mn-ea"/>
                          <a:cs typeface="Arial" panose="020B0604020202020204" pitchFamily="34" charset="0"/>
                        </a:rPr>
                        <a:t>Sex, n (%)</a:t>
                      </a:r>
                    </a:p>
                  </a:txBody>
                  <a:tcPr marL="45720"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CBE3E5"/>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ctr" fontAlgn="b"/>
                      <a:endParaRPr lang="en-US" sz="1200" b="0" i="0" u="none" strike="noStrike" dirty="0">
                        <a:solidFill>
                          <a:schemeClr val="tx1"/>
                        </a:solidFill>
                        <a:effectLst/>
                        <a:latin typeface="Arial" panose="020B0604020202020204" pitchFamily="34" charset="0"/>
                        <a:cs typeface="Arial" panose="020B0604020202020204" pitchFamily="34" charset="0"/>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CBE3E5"/>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ctr" fontAlgn="b"/>
                      <a:endParaRPr lang="en-US" sz="1200" b="0" i="0" u="none" strike="noStrike" dirty="0">
                        <a:solidFill>
                          <a:schemeClr val="tx1"/>
                        </a:solidFill>
                        <a:effectLst/>
                        <a:latin typeface="Arial" panose="020B0604020202020204" pitchFamily="34" charset="0"/>
                        <a:cs typeface="Arial" panose="020B0604020202020204" pitchFamily="34" charset="0"/>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CBE3E5"/>
                    </a:solidFill>
                  </a:tcPr>
                </a:tc>
                <a:extLst>
                  <a:ext uri="{0D108BD9-81ED-4DB2-BD59-A6C34878D82A}">
                    <a16:rowId xmlns:a16="http://schemas.microsoft.com/office/drawing/2014/main" val="557224246"/>
                  </a:ext>
                </a:extLst>
              </a:tr>
              <a:tr h="216949">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indent="171450" algn="l" fontAlgn="b"/>
                      <a:r>
                        <a:rPr lang="en-US" sz="1200" b="0" u="none" strike="noStrike" dirty="0">
                          <a:effectLst/>
                          <a:latin typeface="Arial" panose="020B0604020202020204" pitchFamily="34" charset="0"/>
                          <a:cs typeface="Arial" panose="020B0604020202020204" pitchFamily="34" charset="0"/>
                        </a:rPr>
                        <a:t>Male</a:t>
                      </a:r>
                      <a:endParaRPr lang="en-US" sz="12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ACB4">
                        <a:tint val="20000"/>
                      </a:srgb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ctr" fontAlgn="b"/>
                      <a:r>
                        <a:rPr lang="en-US" sz="1200" u="none" strike="noStrike" dirty="0">
                          <a:solidFill>
                            <a:schemeClr val="tx1"/>
                          </a:solidFill>
                          <a:effectLst/>
                          <a:latin typeface="Arial" panose="020B0604020202020204" pitchFamily="34" charset="0"/>
                          <a:cs typeface="Arial" panose="020B0604020202020204" pitchFamily="34" charset="0"/>
                        </a:rPr>
                        <a:t>23 (52.3)</a:t>
                      </a:r>
                      <a:endParaRPr lang="en-US" sz="1200" b="0" i="0" u="none" strike="noStrike" dirty="0">
                        <a:solidFill>
                          <a:schemeClr val="tx1"/>
                        </a:solidFill>
                        <a:effectLst/>
                        <a:latin typeface="Arial" panose="020B0604020202020204" pitchFamily="34" charset="0"/>
                        <a:cs typeface="Arial" panose="020B0604020202020204" pitchFamily="34" charset="0"/>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ACB4">
                        <a:tint val="20000"/>
                      </a:srgb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ctr" fontAlgn="b"/>
                      <a:r>
                        <a:rPr lang="en-US" sz="1200" u="none" strike="noStrike" dirty="0">
                          <a:solidFill>
                            <a:schemeClr val="tx1"/>
                          </a:solidFill>
                          <a:effectLst/>
                          <a:latin typeface="Arial" panose="020B0604020202020204" pitchFamily="34" charset="0"/>
                          <a:cs typeface="Arial" panose="020B0604020202020204" pitchFamily="34" charset="0"/>
                        </a:rPr>
                        <a:t>44 (47.3)</a:t>
                      </a:r>
                      <a:endParaRPr lang="en-US" sz="1200" b="0" i="0" u="none" strike="noStrike" dirty="0">
                        <a:solidFill>
                          <a:schemeClr val="tx1"/>
                        </a:solidFill>
                        <a:effectLst/>
                        <a:latin typeface="Arial" panose="020B0604020202020204" pitchFamily="34" charset="0"/>
                        <a:cs typeface="Arial" panose="020B0604020202020204" pitchFamily="34" charset="0"/>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ACB4">
                        <a:tint val="20000"/>
                      </a:srgbClr>
                    </a:solidFill>
                  </a:tcPr>
                </a:tc>
                <a:extLst>
                  <a:ext uri="{0D108BD9-81ED-4DB2-BD59-A6C34878D82A}">
                    <a16:rowId xmlns:a16="http://schemas.microsoft.com/office/drawing/2014/main" val="1679480334"/>
                  </a:ext>
                </a:extLst>
              </a:tr>
              <a:tr h="216949">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indent="171450" algn="l" defTabSz="914377" rtl="0" eaLnBrk="1" fontAlgn="b" latinLnBrk="0" hangingPunct="1"/>
                      <a:r>
                        <a:rPr lang="en-US" sz="1200" b="0" u="none" strike="noStrike" kern="1200" dirty="0">
                          <a:solidFill>
                            <a:schemeClr val="dk1"/>
                          </a:solidFill>
                          <a:effectLst/>
                          <a:latin typeface="Arial" panose="020B0604020202020204" pitchFamily="34" charset="0"/>
                          <a:ea typeface="+mn-ea"/>
                          <a:cs typeface="Arial" panose="020B0604020202020204" pitchFamily="34" charset="0"/>
                        </a:rPr>
                        <a:t>Female</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ACB4">
                        <a:tint val="20000"/>
                      </a:srgb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indent="0" algn="ctr" defTabSz="914377" rtl="0" eaLnBrk="1" fontAlgn="b" latinLnBrk="0" hangingPunct="1"/>
                      <a:r>
                        <a:rPr lang="en-US" sz="1200" b="0" u="none" strike="noStrike" kern="1200" dirty="0">
                          <a:solidFill>
                            <a:schemeClr val="dk1"/>
                          </a:solidFill>
                          <a:effectLst/>
                          <a:latin typeface="Arial" panose="020B0604020202020204" pitchFamily="34" charset="0"/>
                          <a:ea typeface="+mn-ea"/>
                          <a:cs typeface="Arial" panose="020B0604020202020204" pitchFamily="34" charset="0"/>
                        </a:rPr>
                        <a:t>21 (47.7)</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ACB4">
                        <a:tint val="20000"/>
                      </a:srgb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indent="0" algn="ctr" defTabSz="914377" rtl="0" eaLnBrk="1" fontAlgn="b" latinLnBrk="0" hangingPunct="1"/>
                      <a:r>
                        <a:rPr lang="en-US" sz="1200" b="0" u="none" strike="noStrike" kern="1200" dirty="0">
                          <a:solidFill>
                            <a:schemeClr val="dk1"/>
                          </a:solidFill>
                          <a:effectLst/>
                          <a:latin typeface="Arial" panose="020B0604020202020204" pitchFamily="34" charset="0"/>
                          <a:ea typeface="+mn-ea"/>
                          <a:cs typeface="Arial" panose="020B0604020202020204" pitchFamily="34" charset="0"/>
                        </a:rPr>
                        <a:t>49 (52.7)</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ACB4">
                        <a:tint val="20000"/>
                      </a:srgbClr>
                    </a:solidFill>
                  </a:tcPr>
                </a:tc>
                <a:extLst>
                  <a:ext uri="{0D108BD9-81ED-4DB2-BD59-A6C34878D82A}">
                    <a16:rowId xmlns:a16="http://schemas.microsoft.com/office/drawing/2014/main" val="3809081417"/>
                  </a:ext>
                </a:extLst>
              </a:tr>
              <a:tr h="227279">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l" fontAlgn="b"/>
                      <a:r>
                        <a:rPr lang="en-US" sz="1200" b="1" u="none" strike="noStrike" dirty="0">
                          <a:effectLst/>
                          <a:latin typeface="Arial" panose="020B0604020202020204" pitchFamily="34" charset="0"/>
                          <a:cs typeface="Arial" panose="020B0604020202020204" pitchFamily="34" charset="0"/>
                        </a:rPr>
                        <a:t>Smoking status, n (%)</a:t>
                      </a:r>
                      <a:endParaRPr lang="en-US" sz="1200" b="1" i="0" u="none" strike="noStrike" dirty="0">
                        <a:solidFill>
                          <a:srgbClr val="000000"/>
                        </a:solidFill>
                        <a:effectLst/>
                        <a:latin typeface="Arial" panose="020B0604020202020204" pitchFamily="34" charset="0"/>
                        <a:cs typeface="Arial" panose="020B0604020202020204" pitchFamily="34" charset="0"/>
                      </a:endParaRPr>
                    </a:p>
                  </a:txBody>
                  <a:tcPr marL="45720"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CBE3E5"/>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ctr" fontAlgn="b"/>
                      <a:r>
                        <a:rPr lang="en-US" sz="1200" u="none" strike="noStrike" dirty="0">
                          <a:solidFill>
                            <a:schemeClr val="tx1"/>
                          </a:solidFill>
                          <a:effectLst/>
                          <a:latin typeface="Arial" panose="020B0604020202020204" pitchFamily="34" charset="0"/>
                          <a:cs typeface="Arial" panose="020B0604020202020204" pitchFamily="34" charset="0"/>
                        </a:rPr>
                        <a:t> </a:t>
                      </a:r>
                      <a:endParaRPr lang="en-US" sz="1200" b="0" i="0" u="none" strike="noStrike" dirty="0">
                        <a:solidFill>
                          <a:schemeClr val="tx1"/>
                        </a:solidFill>
                        <a:effectLst/>
                        <a:latin typeface="Arial" panose="020B0604020202020204" pitchFamily="34" charset="0"/>
                        <a:cs typeface="Arial" panose="020B0604020202020204" pitchFamily="34" charset="0"/>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CBE3E5"/>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ctr" fontAlgn="b"/>
                      <a:r>
                        <a:rPr lang="en-US" sz="1200" u="none" strike="noStrike" dirty="0">
                          <a:solidFill>
                            <a:schemeClr val="tx1"/>
                          </a:solidFill>
                          <a:effectLst/>
                          <a:latin typeface="Arial" panose="020B0604020202020204" pitchFamily="34" charset="0"/>
                          <a:cs typeface="Arial" panose="020B0604020202020204" pitchFamily="34" charset="0"/>
                        </a:rPr>
                        <a:t> </a:t>
                      </a:r>
                      <a:endParaRPr lang="en-US" sz="1200" b="0" i="0" u="none" strike="noStrike" dirty="0">
                        <a:solidFill>
                          <a:schemeClr val="tx1"/>
                        </a:solidFill>
                        <a:effectLst/>
                        <a:latin typeface="Arial" panose="020B0604020202020204" pitchFamily="34" charset="0"/>
                        <a:cs typeface="Arial" panose="020B0604020202020204" pitchFamily="34" charset="0"/>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CBE3E5"/>
                    </a:solidFill>
                  </a:tcPr>
                </a:tc>
                <a:extLst>
                  <a:ext uri="{0D108BD9-81ED-4DB2-BD59-A6C34878D82A}">
                    <a16:rowId xmlns:a16="http://schemas.microsoft.com/office/drawing/2014/main" val="700330578"/>
                  </a:ext>
                </a:extLst>
              </a:tr>
              <a:tr h="227279">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l" fontAlgn="b"/>
                      <a:r>
                        <a:rPr lang="en-US" sz="1200" u="none" strike="noStrike" dirty="0">
                          <a:effectLst/>
                          <a:latin typeface="Arial" panose="020B0604020202020204" pitchFamily="34" charset="0"/>
                          <a:cs typeface="Arial" panose="020B0604020202020204" pitchFamily="34" charset="0"/>
                        </a:rPr>
                        <a:t>Current smoker</a:t>
                      </a:r>
                      <a:endParaRPr lang="en-US" sz="1200" b="0" i="0" u="none" strike="noStrike" dirty="0">
                        <a:solidFill>
                          <a:srgbClr val="000000"/>
                        </a:solidFill>
                        <a:effectLst/>
                        <a:latin typeface="Arial" panose="020B0604020202020204" pitchFamily="34" charset="0"/>
                        <a:cs typeface="Arial" panose="020B0604020202020204" pitchFamily="34" charset="0"/>
                      </a:endParaRPr>
                    </a:p>
                  </a:txBody>
                  <a:tcPr marL="171450"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ACB4">
                        <a:tint val="20000"/>
                      </a:srgb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ctr" fontAlgn="b"/>
                      <a:r>
                        <a:rPr lang="en-US" sz="1200" u="none" strike="noStrike" dirty="0">
                          <a:solidFill>
                            <a:schemeClr val="tx1"/>
                          </a:solidFill>
                          <a:effectLst/>
                          <a:latin typeface="Arial" panose="020B0604020202020204" pitchFamily="34" charset="0"/>
                          <a:cs typeface="Arial" panose="020B0604020202020204" pitchFamily="34" charset="0"/>
                        </a:rPr>
                        <a:t>4 (9.1)</a:t>
                      </a:r>
                      <a:endParaRPr lang="en-US" sz="1200" b="0" i="0" u="none" strike="noStrike" dirty="0">
                        <a:solidFill>
                          <a:schemeClr val="tx1"/>
                        </a:solidFill>
                        <a:effectLst/>
                        <a:latin typeface="Arial" panose="020B0604020202020204" pitchFamily="34" charset="0"/>
                        <a:cs typeface="Arial" panose="020B0604020202020204" pitchFamily="34" charset="0"/>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ACB4">
                        <a:tint val="20000"/>
                      </a:srgb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ctr" fontAlgn="b"/>
                      <a:r>
                        <a:rPr lang="en-US" sz="1200" u="none" strike="noStrike" dirty="0">
                          <a:solidFill>
                            <a:schemeClr val="tx1"/>
                          </a:solidFill>
                          <a:effectLst/>
                          <a:latin typeface="Arial" panose="020B0604020202020204" pitchFamily="34" charset="0"/>
                          <a:cs typeface="Arial" panose="020B0604020202020204" pitchFamily="34" charset="0"/>
                        </a:rPr>
                        <a:t>6 (6.5)</a:t>
                      </a:r>
                      <a:endParaRPr lang="en-US" sz="1200" b="0" i="0" u="none" strike="noStrike" dirty="0">
                        <a:solidFill>
                          <a:schemeClr val="tx1"/>
                        </a:solidFill>
                        <a:effectLst/>
                        <a:latin typeface="Arial" panose="020B0604020202020204" pitchFamily="34" charset="0"/>
                        <a:cs typeface="Arial" panose="020B0604020202020204" pitchFamily="34" charset="0"/>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ACB4">
                        <a:tint val="20000"/>
                      </a:srgbClr>
                    </a:solidFill>
                  </a:tcPr>
                </a:tc>
                <a:extLst>
                  <a:ext uri="{0D108BD9-81ED-4DB2-BD59-A6C34878D82A}">
                    <a16:rowId xmlns:a16="http://schemas.microsoft.com/office/drawing/2014/main" val="2188882053"/>
                  </a:ext>
                </a:extLst>
              </a:tr>
              <a:tr h="227279">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l" fontAlgn="b"/>
                      <a:r>
                        <a:rPr lang="en-US" sz="1200" u="none" strike="noStrike" dirty="0">
                          <a:effectLst/>
                          <a:latin typeface="Arial" panose="020B0604020202020204" pitchFamily="34" charset="0"/>
                          <a:cs typeface="Arial" panose="020B0604020202020204" pitchFamily="34" charset="0"/>
                        </a:rPr>
                        <a:t>Former smoker</a:t>
                      </a:r>
                      <a:endParaRPr lang="en-US" sz="1200" b="0" i="0" u="none" strike="noStrike" dirty="0">
                        <a:solidFill>
                          <a:srgbClr val="000000"/>
                        </a:solidFill>
                        <a:effectLst/>
                        <a:latin typeface="Arial" panose="020B0604020202020204" pitchFamily="34" charset="0"/>
                        <a:cs typeface="Arial" panose="020B0604020202020204" pitchFamily="34" charset="0"/>
                      </a:endParaRPr>
                    </a:p>
                  </a:txBody>
                  <a:tcPr marL="171450"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ACB4">
                        <a:tint val="20000"/>
                      </a:srgb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ctr" fontAlgn="b"/>
                      <a:r>
                        <a:rPr lang="en-US" sz="1200" u="none" strike="noStrike" dirty="0">
                          <a:solidFill>
                            <a:schemeClr val="tx1"/>
                          </a:solidFill>
                          <a:effectLst/>
                          <a:latin typeface="Arial" panose="020B0604020202020204" pitchFamily="34" charset="0"/>
                          <a:cs typeface="Arial" panose="020B0604020202020204" pitchFamily="34" charset="0"/>
                        </a:rPr>
                        <a:t>13 (29.5)</a:t>
                      </a:r>
                      <a:endParaRPr lang="en-US" sz="1200" b="0" i="0" u="none" strike="noStrike" dirty="0">
                        <a:solidFill>
                          <a:schemeClr val="tx1"/>
                        </a:solidFill>
                        <a:effectLst/>
                        <a:latin typeface="Arial" panose="020B0604020202020204" pitchFamily="34" charset="0"/>
                        <a:cs typeface="Arial" panose="020B0604020202020204" pitchFamily="34" charset="0"/>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ACB4">
                        <a:tint val="20000"/>
                      </a:srgb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ctr" fontAlgn="b"/>
                      <a:r>
                        <a:rPr lang="en-US" sz="1200" u="none" strike="noStrike" dirty="0">
                          <a:solidFill>
                            <a:schemeClr val="tx1"/>
                          </a:solidFill>
                          <a:effectLst/>
                          <a:latin typeface="Arial" panose="020B0604020202020204" pitchFamily="34" charset="0"/>
                          <a:cs typeface="Arial" panose="020B0604020202020204" pitchFamily="34" charset="0"/>
                        </a:rPr>
                        <a:t>23 (24.7)</a:t>
                      </a:r>
                      <a:endParaRPr lang="en-US" sz="1200" b="0" i="0" u="none" strike="noStrike" dirty="0">
                        <a:solidFill>
                          <a:schemeClr val="tx1"/>
                        </a:solidFill>
                        <a:effectLst/>
                        <a:latin typeface="Arial" panose="020B0604020202020204" pitchFamily="34" charset="0"/>
                        <a:cs typeface="Arial" panose="020B0604020202020204" pitchFamily="34" charset="0"/>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ACB4">
                        <a:tint val="20000"/>
                      </a:srgbClr>
                    </a:solidFill>
                  </a:tcPr>
                </a:tc>
                <a:extLst>
                  <a:ext uri="{0D108BD9-81ED-4DB2-BD59-A6C34878D82A}">
                    <a16:rowId xmlns:a16="http://schemas.microsoft.com/office/drawing/2014/main" val="153479403"/>
                  </a:ext>
                </a:extLst>
              </a:tr>
              <a:tr h="227279">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l" fontAlgn="b"/>
                      <a:r>
                        <a:rPr lang="en-US" sz="1200" u="none" strike="noStrike" dirty="0">
                          <a:effectLst/>
                          <a:latin typeface="Arial" panose="020B0604020202020204" pitchFamily="34" charset="0"/>
                          <a:cs typeface="Arial" panose="020B0604020202020204" pitchFamily="34" charset="0"/>
                        </a:rPr>
                        <a:t>Never smoker</a:t>
                      </a:r>
                      <a:endParaRPr lang="en-US" sz="1200" b="0" i="0" u="none" strike="noStrike" dirty="0">
                        <a:solidFill>
                          <a:srgbClr val="000000"/>
                        </a:solidFill>
                        <a:effectLst/>
                        <a:latin typeface="Arial" panose="020B0604020202020204" pitchFamily="34" charset="0"/>
                        <a:cs typeface="Arial" panose="020B0604020202020204" pitchFamily="34" charset="0"/>
                      </a:endParaRPr>
                    </a:p>
                  </a:txBody>
                  <a:tcPr marL="171450"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ACB4">
                        <a:tint val="20000"/>
                      </a:srgb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ctr" fontAlgn="b"/>
                      <a:r>
                        <a:rPr lang="en-US" sz="1200" u="none" strike="noStrike" dirty="0">
                          <a:solidFill>
                            <a:schemeClr val="tx1"/>
                          </a:solidFill>
                          <a:effectLst/>
                          <a:latin typeface="Arial" panose="020B0604020202020204" pitchFamily="34" charset="0"/>
                          <a:cs typeface="Arial" panose="020B0604020202020204" pitchFamily="34" charset="0"/>
                        </a:rPr>
                        <a:t>22 (50.0)</a:t>
                      </a:r>
                      <a:endParaRPr lang="en-US" sz="1200" b="0" i="0" u="none" strike="noStrike" dirty="0">
                        <a:solidFill>
                          <a:schemeClr val="tx1"/>
                        </a:solidFill>
                        <a:effectLst/>
                        <a:latin typeface="Arial" panose="020B0604020202020204" pitchFamily="34" charset="0"/>
                        <a:cs typeface="Arial" panose="020B0604020202020204" pitchFamily="34" charset="0"/>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ACB4">
                        <a:tint val="20000"/>
                      </a:srgb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ctr" fontAlgn="b"/>
                      <a:r>
                        <a:rPr lang="en-US" sz="1200" u="none" strike="noStrike" dirty="0">
                          <a:solidFill>
                            <a:schemeClr val="tx1"/>
                          </a:solidFill>
                          <a:effectLst/>
                          <a:latin typeface="Arial" panose="020B0604020202020204" pitchFamily="34" charset="0"/>
                          <a:cs typeface="Arial" panose="020B0604020202020204" pitchFamily="34" charset="0"/>
                        </a:rPr>
                        <a:t>35 (37.6)</a:t>
                      </a:r>
                      <a:endParaRPr lang="en-US" sz="1200" b="0" i="0" u="none" strike="noStrike" dirty="0">
                        <a:solidFill>
                          <a:schemeClr val="tx1"/>
                        </a:solidFill>
                        <a:effectLst/>
                        <a:latin typeface="Arial" panose="020B0604020202020204" pitchFamily="34" charset="0"/>
                        <a:cs typeface="Arial" panose="020B0604020202020204" pitchFamily="34" charset="0"/>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ACB4">
                        <a:tint val="20000"/>
                      </a:srgbClr>
                    </a:solidFill>
                  </a:tcPr>
                </a:tc>
                <a:extLst>
                  <a:ext uri="{0D108BD9-81ED-4DB2-BD59-A6C34878D82A}">
                    <a16:rowId xmlns:a16="http://schemas.microsoft.com/office/drawing/2014/main" val="1917016863"/>
                  </a:ext>
                </a:extLst>
              </a:tr>
              <a:tr h="227279">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l" fontAlgn="b"/>
                      <a:r>
                        <a:rPr lang="en-US" sz="1200" u="none" strike="noStrike" dirty="0">
                          <a:effectLst/>
                          <a:latin typeface="Arial" panose="020B0604020202020204" pitchFamily="34" charset="0"/>
                          <a:cs typeface="Arial" panose="020B0604020202020204" pitchFamily="34" charset="0"/>
                        </a:rPr>
                        <a:t>Unknown</a:t>
                      </a:r>
                      <a:endParaRPr lang="en-US" sz="1200" b="0" i="0" u="none" strike="noStrike" dirty="0">
                        <a:solidFill>
                          <a:srgbClr val="000000"/>
                        </a:solidFill>
                        <a:effectLst/>
                        <a:latin typeface="Arial" panose="020B0604020202020204" pitchFamily="34" charset="0"/>
                        <a:cs typeface="Arial" panose="020B0604020202020204" pitchFamily="34" charset="0"/>
                      </a:endParaRPr>
                    </a:p>
                  </a:txBody>
                  <a:tcPr marL="171450"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ACB4">
                        <a:tint val="20000"/>
                      </a:srgb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ctr" fontAlgn="b"/>
                      <a:r>
                        <a:rPr lang="en-US" sz="1200" u="none" strike="noStrike" dirty="0">
                          <a:solidFill>
                            <a:schemeClr val="tx1"/>
                          </a:solidFill>
                          <a:effectLst/>
                          <a:latin typeface="Arial" panose="020B0604020202020204" pitchFamily="34" charset="0"/>
                          <a:cs typeface="Arial" panose="020B0604020202020204" pitchFamily="34" charset="0"/>
                        </a:rPr>
                        <a:t>5 (11.4)</a:t>
                      </a:r>
                      <a:endParaRPr lang="en-US" sz="1200" b="0" i="0" u="none" strike="noStrike" dirty="0">
                        <a:solidFill>
                          <a:schemeClr val="tx1"/>
                        </a:solidFill>
                        <a:effectLst/>
                        <a:latin typeface="Arial" panose="020B0604020202020204" pitchFamily="34" charset="0"/>
                        <a:cs typeface="Arial" panose="020B0604020202020204" pitchFamily="34" charset="0"/>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ACB4">
                        <a:tint val="20000"/>
                      </a:srgb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ctr" fontAlgn="b"/>
                      <a:r>
                        <a:rPr lang="en-US" sz="1200" u="none" strike="noStrike" dirty="0">
                          <a:solidFill>
                            <a:schemeClr val="tx1"/>
                          </a:solidFill>
                          <a:effectLst/>
                          <a:latin typeface="Arial" panose="020B0604020202020204" pitchFamily="34" charset="0"/>
                          <a:cs typeface="Arial" panose="020B0604020202020204" pitchFamily="34" charset="0"/>
                        </a:rPr>
                        <a:t>29 (31.2)</a:t>
                      </a:r>
                      <a:endParaRPr lang="en-US" sz="1200" b="0" i="0" u="none" strike="noStrike" dirty="0">
                        <a:solidFill>
                          <a:schemeClr val="tx1"/>
                        </a:solidFill>
                        <a:effectLst/>
                        <a:latin typeface="Arial" panose="020B0604020202020204" pitchFamily="34" charset="0"/>
                        <a:cs typeface="Arial" panose="020B0604020202020204" pitchFamily="34" charset="0"/>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ACB4">
                        <a:tint val="20000"/>
                      </a:srgbClr>
                    </a:solidFill>
                  </a:tcPr>
                </a:tc>
                <a:extLst>
                  <a:ext uri="{0D108BD9-81ED-4DB2-BD59-A6C34878D82A}">
                    <a16:rowId xmlns:a16="http://schemas.microsoft.com/office/drawing/2014/main" val="3442647264"/>
                  </a:ext>
                </a:extLst>
              </a:tr>
              <a:tr h="216949">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l" fontAlgn="b"/>
                      <a:r>
                        <a:rPr lang="en-US" sz="1200" b="1" u="none" strike="noStrike" dirty="0">
                          <a:effectLst/>
                          <a:latin typeface="Arial" panose="020B0604020202020204" pitchFamily="34" charset="0"/>
                          <a:cs typeface="Arial" panose="020B0604020202020204" pitchFamily="34" charset="0"/>
                        </a:rPr>
                        <a:t>BMI</a:t>
                      </a:r>
                      <a:endParaRPr lang="en-US" sz="1200" b="1" i="0" u="none" strike="noStrike" dirty="0">
                        <a:solidFill>
                          <a:srgbClr val="000000"/>
                        </a:solidFill>
                        <a:effectLst/>
                        <a:latin typeface="Arial" panose="020B0604020202020204" pitchFamily="34" charset="0"/>
                        <a:cs typeface="Arial" panose="020B0604020202020204" pitchFamily="34" charset="0"/>
                      </a:endParaRPr>
                    </a:p>
                  </a:txBody>
                  <a:tcPr marL="45720"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CBE3E5"/>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ctr" fontAlgn="b"/>
                      <a:r>
                        <a:rPr lang="en-US" sz="1200" u="none" strike="noStrike" dirty="0">
                          <a:solidFill>
                            <a:schemeClr val="tx1"/>
                          </a:solidFill>
                          <a:effectLst/>
                          <a:latin typeface="Arial" panose="020B0604020202020204" pitchFamily="34" charset="0"/>
                          <a:cs typeface="Arial" panose="020B0604020202020204" pitchFamily="34" charset="0"/>
                        </a:rPr>
                        <a:t> </a:t>
                      </a:r>
                      <a:endParaRPr lang="en-US" sz="1200" b="0" i="0" u="none" strike="noStrike" dirty="0">
                        <a:solidFill>
                          <a:schemeClr val="tx1"/>
                        </a:solidFill>
                        <a:effectLst/>
                        <a:latin typeface="Arial" panose="020B0604020202020204" pitchFamily="34" charset="0"/>
                        <a:cs typeface="Arial" panose="020B0604020202020204" pitchFamily="34" charset="0"/>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CBE3E5"/>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ctr" fontAlgn="b"/>
                      <a:r>
                        <a:rPr lang="en-US" sz="1200" u="none" strike="noStrike" dirty="0">
                          <a:solidFill>
                            <a:schemeClr val="tx1"/>
                          </a:solidFill>
                          <a:effectLst/>
                          <a:latin typeface="Arial" panose="020B0604020202020204" pitchFamily="34" charset="0"/>
                          <a:cs typeface="Arial" panose="020B0604020202020204" pitchFamily="34" charset="0"/>
                        </a:rPr>
                        <a:t> </a:t>
                      </a:r>
                      <a:endParaRPr lang="en-US" sz="1200" b="0" i="0" u="none" strike="noStrike" dirty="0">
                        <a:solidFill>
                          <a:schemeClr val="tx1"/>
                        </a:solidFill>
                        <a:effectLst/>
                        <a:latin typeface="Arial" panose="020B0604020202020204" pitchFamily="34" charset="0"/>
                        <a:cs typeface="Arial" panose="020B0604020202020204" pitchFamily="34" charset="0"/>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CBE3E5"/>
                    </a:solidFill>
                  </a:tcPr>
                </a:tc>
                <a:extLst>
                  <a:ext uri="{0D108BD9-81ED-4DB2-BD59-A6C34878D82A}">
                    <a16:rowId xmlns:a16="http://schemas.microsoft.com/office/drawing/2014/main" val="2470834999"/>
                  </a:ext>
                </a:extLst>
              </a:tr>
              <a:tr h="216949">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l" fontAlgn="b"/>
                      <a:r>
                        <a:rPr lang="en-US" sz="1200" u="none" strike="noStrike" dirty="0">
                          <a:effectLst/>
                          <a:latin typeface="Arial" panose="020B0604020202020204" pitchFamily="34" charset="0"/>
                          <a:cs typeface="Arial" panose="020B0604020202020204" pitchFamily="34" charset="0"/>
                        </a:rPr>
                        <a:t>BMI available, n (%)</a:t>
                      </a:r>
                      <a:endParaRPr lang="en-US" sz="1200" b="0" i="0" u="none" strike="noStrike" dirty="0">
                        <a:solidFill>
                          <a:srgbClr val="000000"/>
                        </a:solidFill>
                        <a:effectLst/>
                        <a:latin typeface="Arial" panose="020B0604020202020204" pitchFamily="34" charset="0"/>
                        <a:cs typeface="Arial" panose="020B0604020202020204" pitchFamily="34" charset="0"/>
                      </a:endParaRPr>
                    </a:p>
                  </a:txBody>
                  <a:tcPr marL="171450"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ACB4">
                        <a:tint val="20000"/>
                      </a:srgb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ctr" fontAlgn="b"/>
                      <a:r>
                        <a:rPr lang="en-US" sz="1200" u="none" strike="noStrike" dirty="0">
                          <a:solidFill>
                            <a:schemeClr val="tx1"/>
                          </a:solidFill>
                          <a:effectLst/>
                          <a:latin typeface="Arial" panose="020B0604020202020204" pitchFamily="34" charset="0"/>
                          <a:cs typeface="Arial" panose="020B0604020202020204" pitchFamily="34" charset="0"/>
                        </a:rPr>
                        <a:t>38 (86.4)</a:t>
                      </a:r>
                      <a:endParaRPr lang="en-US" sz="1200" b="0" i="0" u="none" strike="noStrike" dirty="0">
                        <a:solidFill>
                          <a:schemeClr val="tx1"/>
                        </a:solidFill>
                        <a:effectLst/>
                        <a:latin typeface="Arial" panose="020B0604020202020204" pitchFamily="34" charset="0"/>
                        <a:cs typeface="Arial" panose="020B0604020202020204" pitchFamily="34" charset="0"/>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ACB4">
                        <a:tint val="20000"/>
                      </a:srgb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ctr" fontAlgn="b"/>
                      <a:r>
                        <a:rPr lang="en-US" sz="1200" u="none" strike="noStrike" dirty="0">
                          <a:solidFill>
                            <a:schemeClr val="tx1"/>
                          </a:solidFill>
                          <a:effectLst/>
                          <a:latin typeface="Arial" panose="020B0604020202020204" pitchFamily="34" charset="0"/>
                          <a:cs typeface="Arial" panose="020B0604020202020204" pitchFamily="34" charset="0"/>
                        </a:rPr>
                        <a:t>50 (53.8)</a:t>
                      </a:r>
                      <a:endParaRPr lang="en-US" sz="1200" b="0" i="0" u="none" strike="noStrike" dirty="0">
                        <a:solidFill>
                          <a:schemeClr val="tx1"/>
                        </a:solidFill>
                        <a:effectLst/>
                        <a:latin typeface="Arial" panose="020B0604020202020204" pitchFamily="34" charset="0"/>
                        <a:cs typeface="Arial" panose="020B0604020202020204" pitchFamily="34" charset="0"/>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ACB4">
                        <a:tint val="20000"/>
                      </a:srgbClr>
                    </a:solidFill>
                  </a:tcPr>
                </a:tc>
                <a:extLst>
                  <a:ext uri="{0D108BD9-81ED-4DB2-BD59-A6C34878D82A}">
                    <a16:rowId xmlns:a16="http://schemas.microsoft.com/office/drawing/2014/main" val="3993600345"/>
                  </a:ext>
                </a:extLst>
              </a:tr>
              <a:tr h="216949">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l" fontAlgn="b"/>
                      <a:r>
                        <a:rPr lang="en-US" sz="1200" u="none" strike="noStrike" dirty="0">
                          <a:effectLst/>
                          <a:latin typeface="Arial" panose="020B0604020202020204" pitchFamily="34" charset="0"/>
                          <a:cs typeface="Arial" panose="020B0604020202020204" pitchFamily="34" charset="0"/>
                        </a:rPr>
                        <a:t>Mean (SD)</a:t>
                      </a:r>
                      <a:endParaRPr lang="en-US" sz="1200" b="0" i="0" u="none" strike="noStrike" dirty="0">
                        <a:solidFill>
                          <a:srgbClr val="000000"/>
                        </a:solidFill>
                        <a:effectLst/>
                        <a:latin typeface="Arial" panose="020B0604020202020204" pitchFamily="34" charset="0"/>
                        <a:cs typeface="Arial" panose="020B0604020202020204" pitchFamily="34" charset="0"/>
                      </a:endParaRPr>
                    </a:p>
                  </a:txBody>
                  <a:tcPr marL="342900"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ACB4">
                        <a:tint val="20000"/>
                      </a:srgb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ctr" fontAlgn="b"/>
                      <a:r>
                        <a:rPr lang="en-US" sz="1200" u="none" strike="noStrike" dirty="0">
                          <a:solidFill>
                            <a:schemeClr val="tx1"/>
                          </a:solidFill>
                          <a:effectLst/>
                          <a:latin typeface="Arial" panose="020B0604020202020204" pitchFamily="34" charset="0"/>
                          <a:cs typeface="Arial" panose="020B0604020202020204" pitchFamily="34" charset="0"/>
                        </a:rPr>
                        <a:t>27.5 (5.0)</a:t>
                      </a:r>
                      <a:endParaRPr lang="en-US" sz="1200" b="0" i="0" u="none" strike="noStrike" dirty="0">
                        <a:solidFill>
                          <a:schemeClr val="tx1"/>
                        </a:solidFill>
                        <a:effectLst/>
                        <a:latin typeface="Arial" panose="020B0604020202020204" pitchFamily="34" charset="0"/>
                        <a:cs typeface="Arial" panose="020B0604020202020204" pitchFamily="34" charset="0"/>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ACB4">
                        <a:tint val="20000"/>
                      </a:srgb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ctr" fontAlgn="b"/>
                      <a:r>
                        <a:rPr lang="en-US" sz="1200" u="none" strike="noStrike" dirty="0">
                          <a:solidFill>
                            <a:schemeClr val="tx1"/>
                          </a:solidFill>
                          <a:effectLst/>
                          <a:latin typeface="Arial" panose="020B0604020202020204" pitchFamily="34" charset="0"/>
                          <a:cs typeface="Arial" panose="020B0604020202020204" pitchFamily="34" charset="0"/>
                        </a:rPr>
                        <a:t>27.4 (5.6)</a:t>
                      </a:r>
                      <a:endParaRPr lang="en-US" sz="1200" b="0" i="0" u="none" strike="noStrike" dirty="0">
                        <a:solidFill>
                          <a:schemeClr val="tx1"/>
                        </a:solidFill>
                        <a:effectLst/>
                        <a:latin typeface="Arial" panose="020B0604020202020204" pitchFamily="34" charset="0"/>
                        <a:cs typeface="Arial" panose="020B0604020202020204" pitchFamily="34" charset="0"/>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ACB4">
                        <a:tint val="20000"/>
                      </a:srgbClr>
                    </a:solidFill>
                  </a:tcPr>
                </a:tc>
                <a:extLst>
                  <a:ext uri="{0D108BD9-81ED-4DB2-BD59-A6C34878D82A}">
                    <a16:rowId xmlns:a16="http://schemas.microsoft.com/office/drawing/2014/main" val="4173947980"/>
                  </a:ext>
                </a:extLst>
              </a:tr>
              <a:tr h="216949">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l" fontAlgn="b"/>
                      <a:r>
                        <a:rPr lang="en-US" sz="1200" u="none" strike="noStrike" dirty="0">
                          <a:effectLst/>
                          <a:latin typeface="Arial" panose="020B0604020202020204" pitchFamily="34" charset="0"/>
                          <a:cs typeface="Arial" panose="020B0604020202020204" pitchFamily="34" charset="0"/>
                        </a:rPr>
                        <a:t>Median (IQR)</a:t>
                      </a:r>
                      <a:endParaRPr lang="en-US" sz="1200" b="0" i="0" u="none" strike="noStrike" dirty="0">
                        <a:solidFill>
                          <a:srgbClr val="000000"/>
                        </a:solidFill>
                        <a:effectLst/>
                        <a:latin typeface="Arial" panose="020B0604020202020204" pitchFamily="34" charset="0"/>
                        <a:cs typeface="Arial" panose="020B0604020202020204" pitchFamily="34" charset="0"/>
                      </a:endParaRPr>
                    </a:p>
                  </a:txBody>
                  <a:tcPr marL="342900"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ACB4">
                        <a:tint val="20000"/>
                      </a:srgb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ctr" fontAlgn="b"/>
                      <a:r>
                        <a:rPr lang="en-US" sz="1200" u="none" strike="noStrike" dirty="0">
                          <a:solidFill>
                            <a:schemeClr val="tx1"/>
                          </a:solidFill>
                          <a:effectLst/>
                          <a:latin typeface="Arial" panose="020B0604020202020204" pitchFamily="34" charset="0"/>
                          <a:cs typeface="Arial" panose="020B0604020202020204" pitchFamily="34" charset="0"/>
                        </a:rPr>
                        <a:t>25.9 (23.7-30.9)</a:t>
                      </a:r>
                      <a:endParaRPr lang="en-US" sz="1200" b="0" i="0" u="none" strike="noStrike" dirty="0">
                        <a:solidFill>
                          <a:schemeClr val="tx1"/>
                        </a:solidFill>
                        <a:effectLst/>
                        <a:latin typeface="Arial" panose="020B0604020202020204" pitchFamily="34" charset="0"/>
                        <a:cs typeface="Arial" panose="020B0604020202020204" pitchFamily="34" charset="0"/>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ACB4">
                        <a:tint val="20000"/>
                      </a:srgb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ctr" fontAlgn="b"/>
                      <a:r>
                        <a:rPr lang="en-US" sz="1200" u="none" strike="noStrike" dirty="0">
                          <a:solidFill>
                            <a:schemeClr val="tx1"/>
                          </a:solidFill>
                          <a:effectLst/>
                          <a:latin typeface="Arial" panose="020B0604020202020204" pitchFamily="34" charset="0"/>
                          <a:cs typeface="Arial" panose="020B0604020202020204" pitchFamily="34" charset="0"/>
                        </a:rPr>
                        <a:t>26.2 (23.5-30.1)</a:t>
                      </a:r>
                      <a:endParaRPr lang="en-US" sz="1200" b="0" i="0" u="none" strike="noStrike" dirty="0">
                        <a:solidFill>
                          <a:schemeClr val="tx1"/>
                        </a:solidFill>
                        <a:effectLst/>
                        <a:latin typeface="Arial" panose="020B0604020202020204" pitchFamily="34" charset="0"/>
                        <a:cs typeface="Arial" panose="020B0604020202020204" pitchFamily="34" charset="0"/>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ACB4">
                        <a:tint val="20000"/>
                      </a:srgbClr>
                    </a:solidFill>
                  </a:tcPr>
                </a:tc>
                <a:extLst>
                  <a:ext uri="{0D108BD9-81ED-4DB2-BD59-A6C34878D82A}">
                    <a16:rowId xmlns:a16="http://schemas.microsoft.com/office/drawing/2014/main" val="461855502"/>
                  </a:ext>
                </a:extLst>
              </a:tr>
              <a:tr h="585424">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l" fontAlgn="b"/>
                      <a:r>
                        <a:rPr lang="en-US" sz="1200" b="1" u="none" strike="noStrike" dirty="0">
                          <a:effectLst/>
                          <a:latin typeface="Arial" panose="020B0604020202020204" pitchFamily="34" charset="0"/>
                          <a:cs typeface="Arial" panose="020B0604020202020204" pitchFamily="34" charset="0"/>
                        </a:rPr>
                        <a:t>Previous enrollment in interventional clinical trial for an investigational PV treatment, n (%)</a:t>
                      </a:r>
                      <a:endParaRPr lang="en-US" sz="1200" b="1" i="0" u="none" strike="noStrike" dirty="0">
                        <a:solidFill>
                          <a:srgbClr val="000000"/>
                        </a:solidFill>
                        <a:effectLst/>
                        <a:latin typeface="Arial" panose="020B0604020202020204" pitchFamily="34" charset="0"/>
                        <a:cs typeface="Arial" panose="020B0604020202020204" pitchFamily="34" charset="0"/>
                      </a:endParaRPr>
                    </a:p>
                  </a:txBody>
                  <a:tcPr marL="45720"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CBE3E5"/>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ctr" fontAlgn="b"/>
                      <a:r>
                        <a:rPr lang="en-US" sz="1200" u="none" strike="noStrike" dirty="0">
                          <a:solidFill>
                            <a:schemeClr val="tx1"/>
                          </a:solidFill>
                          <a:effectLst/>
                          <a:latin typeface="Arial" panose="020B0604020202020204" pitchFamily="34" charset="0"/>
                          <a:cs typeface="Arial" panose="020B0604020202020204" pitchFamily="34" charset="0"/>
                        </a:rPr>
                        <a:t>3 (6.8)</a:t>
                      </a:r>
                      <a:endParaRPr lang="en-US" sz="1200" b="0" i="0" u="none" strike="noStrike" dirty="0">
                        <a:solidFill>
                          <a:schemeClr val="tx1"/>
                        </a:solidFill>
                        <a:effectLst/>
                        <a:latin typeface="Arial" panose="020B0604020202020204" pitchFamily="34" charset="0"/>
                        <a:cs typeface="Arial" panose="020B0604020202020204" pitchFamily="34" charset="0"/>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CBE3E5"/>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ctr" fontAlgn="b"/>
                      <a:r>
                        <a:rPr lang="en-US" sz="1200" u="none" strike="noStrike" dirty="0">
                          <a:solidFill>
                            <a:schemeClr val="tx1"/>
                          </a:solidFill>
                          <a:effectLst/>
                          <a:latin typeface="Arial" panose="020B0604020202020204" pitchFamily="34" charset="0"/>
                          <a:cs typeface="Arial" panose="020B0604020202020204" pitchFamily="34" charset="0"/>
                        </a:rPr>
                        <a:t>3 (3.2)</a:t>
                      </a:r>
                      <a:endParaRPr lang="en-US" sz="1200" b="0" i="0" u="none" strike="noStrike" dirty="0">
                        <a:solidFill>
                          <a:schemeClr val="tx1"/>
                        </a:solidFill>
                        <a:effectLst/>
                        <a:latin typeface="Arial" panose="020B0604020202020204" pitchFamily="34" charset="0"/>
                        <a:cs typeface="Arial" panose="020B0604020202020204" pitchFamily="34" charset="0"/>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CBE3E5"/>
                    </a:solidFill>
                  </a:tcPr>
                </a:tc>
                <a:extLst>
                  <a:ext uri="{0D108BD9-81ED-4DB2-BD59-A6C34878D82A}">
                    <a16:rowId xmlns:a16="http://schemas.microsoft.com/office/drawing/2014/main" val="3219326816"/>
                  </a:ext>
                </a:extLst>
              </a:tr>
            </a:tbl>
          </a:graphicData>
        </a:graphic>
      </p:graphicFrame>
      <p:sp>
        <p:nvSpPr>
          <p:cNvPr id="4" name="Footer Placeholder 3">
            <a:extLst>
              <a:ext uri="{FF2B5EF4-FFF2-40B4-BE49-F238E27FC236}">
                <a16:creationId xmlns:a16="http://schemas.microsoft.com/office/drawing/2014/main" id="{111CC394-1C24-43D0-864B-CC9A36216147}"/>
              </a:ext>
            </a:extLst>
          </p:cNvPr>
          <p:cNvSpPr>
            <a:spLocks noGrp="1"/>
          </p:cNvSpPr>
          <p:nvPr>
            <p:ph type="ftr" sz="quarter" idx="3"/>
          </p:nvPr>
        </p:nvSpPr>
        <p:spPr/>
        <p:txBody>
          <a:bodyPr/>
          <a:lstStyle/>
          <a:p>
            <a:r>
              <a:rPr lang="en-US" sz="800" dirty="0">
                <a:latin typeface="Arial" pitchFamily="34" charset="0"/>
                <a:cs typeface="Arial" pitchFamily="34" charset="0"/>
              </a:rPr>
              <a:t>BMI, body mass index; IQR, interquartile range</a:t>
            </a:r>
            <a:r>
              <a:rPr lang="en-US" sz="800" dirty="0"/>
              <a:t>.</a:t>
            </a:r>
          </a:p>
          <a:p>
            <a:r>
              <a:rPr lang="en-US" sz="800" baseline="30000" dirty="0"/>
              <a:t>a</a:t>
            </a:r>
            <a:r>
              <a:rPr lang="en-US" sz="800" dirty="0"/>
              <a:t> Baseline period: 12 months prior to index date (</a:t>
            </a:r>
            <a:r>
              <a:rPr lang="en-US" sz="800" dirty="0" err="1"/>
              <a:t>ie</a:t>
            </a:r>
            <a:r>
              <a:rPr lang="en-US" sz="800" dirty="0"/>
              <a:t>, time of suboptimal response to 1L therapy).</a:t>
            </a:r>
          </a:p>
        </p:txBody>
      </p:sp>
      <p:sp>
        <p:nvSpPr>
          <p:cNvPr id="5" name="Slide Number Placeholder 4">
            <a:extLst>
              <a:ext uri="{FF2B5EF4-FFF2-40B4-BE49-F238E27FC236}">
                <a16:creationId xmlns:a16="http://schemas.microsoft.com/office/drawing/2014/main" id="{FC887B11-124F-4306-AF9F-4893CF19A2C8}"/>
              </a:ext>
            </a:extLst>
          </p:cNvPr>
          <p:cNvSpPr>
            <a:spLocks noGrp="1"/>
          </p:cNvSpPr>
          <p:nvPr>
            <p:ph type="sldNum" sz="quarter" idx="12"/>
          </p:nvPr>
        </p:nvSpPr>
        <p:spPr/>
        <p:txBody>
          <a:bodyPr/>
          <a:lstStyle/>
          <a:p>
            <a:fld id="{DA69A137-6BDB-47B4-8B9B-30BE2E63C07B}" type="slidenum">
              <a:rPr lang="en-US" smtClean="0"/>
              <a:pPr/>
              <a:t>6</a:t>
            </a:fld>
            <a:endParaRPr lang="en-US" dirty="0"/>
          </a:p>
        </p:txBody>
      </p:sp>
      <p:sp>
        <p:nvSpPr>
          <p:cNvPr id="7" name="TextBox 6">
            <a:extLst>
              <a:ext uri="{FF2B5EF4-FFF2-40B4-BE49-F238E27FC236}">
                <a16:creationId xmlns:a16="http://schemas.microsoft.com/office/drawing/2014/main" id="{DD1FAA46-A251-4BDA-B975-4C48E38D0F84}"/>
              </a:ext>
            </a:extLst>
          </p:cNvPr>
          <p:cNvSpPr txBox="1"/>
          <p:nvPr/>
        </p:nvSpPr>
        <p:spPr>
          <a:xfrm>
            <a:off x="11207435" y="6598364"/>
            <a:ext cx="984565" cy="246221"/>
          </a:xfrm>
          <a:prstGeom prst="rect">
            <a:avLst/>
          </a:prstGeom>
          <a:noFill/>
        </p:spPr>
        <p:txBody>
          <a:bodyPr wrap="none" rtlCol="0">
            <a:spAutoFit/>
          </a:bodyPr>
          <a:lstStyle/>
          <a:p>
            <a:r>
              <a:rPr lang="en-US" sz="1000" dirty="0"/>
              <a:t>MLRID177908E</a:t>
            </a:r>
          </a:p>
        </p:txBody>
      </p:sp>
    </p:spTree>
    <p:custDataLst>
      <p:tags r:id="rId1"/>
    </p:custDataLst>
    <p:extLst>
      <p:ext uri="{BB962C8B-B14F-4D97-AF65-F5344CB8AC3E}">
        <p14:creationId xmlns:p14="http://schemas.microsoft.com/office/powerpoint/2010/main" val="36739779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5">
            <a:extLst>
              <a:ext uri="{FF2B5EF4-FFF2-40B4-BE49-F238E27FC236}">
                <a16:creationId xmlns:a16="http://schemas.microsoft.com/office/drawing/2014/main" id="{F6D2A039-E717-48CA-B3B1-10F08D656C29}"/>
              </a:ext>
            </a:extLst>
          </p:cNvPr>
          <p:cNvSpPr>
            <a:spLocks noGrp="1"/>
          </p:cNvSpPr>
          <p:nvPr>
            <p:ph type="title"/>
          </p:nvPr>
        </p:nvSpPr>
        <p:spPr/>
        <p:txBody>
          <a:bodyPr>
            <a:normAutofit/>
          </a:bodyPr>
          <a:lstStyle/>
          <a:p>
            <a:r>
              <a:rPr lang="en-US" sz="3200" dirty="0"/>
              <a:t>Patient Baseline Clinical </a:t>
            </a:r>
            <a:r>
              <a:rPr lang="en-US" sz="3200" dirty="0" err="1"/>
              <a:t>Characteristics</a:t>
            </a:r>
            <a:r>
              <a:rPr lang="en-US" sz="3200" baseline="30000" dirty="0" err="1"/>
              <a:t>a</a:t>
            </a:r>
            <a:endParaRPr lang="en-US" sz="3200" baseline="30000" dirty="0"/>
          </a:p>
        </p:txBody>
      </p:sp>
      <p:sp>
        <p:nvSpPr>
          <p:cNvPr id="2" name="Text Placeholder 1">
            <a:extLst>
              <a:ext uri="{FF2B5EF4-FFF2-40B4-BE49-F238E27FC236}">
                <a16:creationId xmlns:a16="http://schemas.microsoft.com/office/drawing/2014/main" id="{89D5DF2F-45AC-4D8F-8CC4-D0060B53AB7D}"/>
              </a:ext>
            </a:extLst>
          </p:cNvPr>
          <p:cNvSpPr>
            <a:spLocks noGrp="1"/>
          </p:cNvSpPr>
          <p:nvPr>
            <p:ph type="body" sz="quarter" idx="15"/>
          </p:nvPr>
        </p:nvSpPr>
        <p:spPr>
          <a:xfrm>
            <a:off x="698120" y="1245141"/>
            <a:ext cx="3674703" cy="4856896"/>
          </a:xfrm>
        </p:spPr>
        <p:txBody>
          <a:bodyPr>
            <a:noAutofit/>
          </a:bodyPr>
          <a:lstStyle/>
          <a:p>
            <a:r>
              <a:rPr lang="en-US" sz="1300" dirty="0"/>
              <a:t>More switchers (54.4%) than non-switchers (31.2%) had a history of thrombosis at time of PV diagnosis </a:t>
            </a:r>
          </a:p>
          <a:p>
            <a:r>
              <a:rPr lang="en-US" sz="1300" dirty="0"/>
              <a:t>Comorbidities tended to be less  prevalent in switchers than in non-switchers prior to the index date</a:t>
            </a:r>
          </a:p>
          <a:p>
            <a:pPr lvl="1">
              <a:spcBef>
                <a:spcPts val="600"/>
              </a:spcBef>
            </a:pPr>
            <a:r>
              <a:rPr lang="en-US" sz="1300" dirty="0"/>
              <a:t>Commonly reported comorbidities included hypertension, cardiac conditions, hypercholesterolemia, and diabetes</a:t>
            </a:r>
          </a:p>
          <a:p>
            <a:pPr lvl="1">
              <a:spcBef>
                <a:spcPts val="600"/>
              </a:spcBef>
            </a:pPr>
            <a:r>
              <a:rPr lang="en-US" sz="1300" dirty="0"/>
              <a:t>Switchers had a higher proportion of obesity than non-switchers</a:t>
            </a:r>
          </a:p>
          <a:p>
            <a:r>
              <a:rPr lang="en-US" sz="1300" dirty="0"/>
              <a:t>Fatigue and pruritus were the most observed PV-related symptoms in the baseline period; proportions were similar between groups</a:t>
            </a:r>
          </a:p>
          <a:p>
            <a:r>
              <a:rPr lang="en-US" sz="1300" dirty="0"/>
              <a:t>Fewer switchers (36.4%) than non-switchers (60.2%) received phlebotomies in the baseline period; mean number of procedures was similar between groups</a:t>
            </a:r>
          </a:p>
        </p:txBody>
      </p:sp>
      <p:sp>
        <p:nvSpPr>
          <p:cNvPr id="4" name="Text Placeholder 7">
            <a:extLst>
              <a:ext uri="{FF2B5EF4-FFF2-40B4-BE49-F238E27FC236}">
                <a16:creationId xmlns:a16="http://schemas.microsoft.com/office/drawing/2014/main" id="{0730DC17-768A-4877-9AD7-FE8ACDC6FD68}"/>
              </a:ext>
            </a:extLst>
          </p:cNvPr>
          <p:cNvSpPr txBox="1">
            <a:spLocks/>
          </p:cNvSpPr>
          <p:nvPr/>
        </p:nvSpPr>
        <p:spPr>
          <a:xfrm>
            <a:off x="2182368" y="1245140"/>
            <a:ext cx="7914132" cy="320040"/>
          </a:xfrm>
          <a:prstGeom prst="rect">
            <a:avLst/>
          </a:prstGeom>
        </p:spPr>
        <p:txBody>
          <a:bodyPr lIns="0" tIns="0" rIns="0" bIns="0">
            <a:noAutofit/>
          </a:bodyPr>
          <a:lstStyle>
            <a:lvl1pPr indent="0" defTabSz="914377">
              <a:lnSpc>
                <a:spcPct val="105000"/>
              </a:lnSpc>
              <a:spcBef>
                <a:spcPts val="0"/>
              </a:spcBef>
              <a:spcAft>
                <a:spcPts val="400"/>
              </a:spcAft>
              <a:buClr>
                <a:srgbClr val="003E7E"/>
              </a:buClr>
              <a:buFont typeface="Wingdings" pitchFamily="2" charset="2"/>
              <a:buNone/>
              <a:defRPr b="0">
                <a:solidFill>
                  <a:srgbClr val="00ACB4"/>
                </a:solidFill>
                <a:latin typeface="Arial" pitchFamily="34" charset="0"/>
              </a:defRPr>
            </a:lvl1pPr>
            <a:lvl2pPr marL="169858" indent="-169858" defTabSz="914377">
              <a:lnSpc>
                <a:spcPct val="95000"/>
              </a:lnSpc>
              <a:spcBef>
                <a:spcPts val="400"/>
              </a:spcBef>
              <a:spcAft>
                <a:spcPts val="500"/>
              </a:spcAft>
              <a:buClr>
                <a:schemeClr val="accent2"/>
              </a:buClr>
              <a:buSzPct val="100000"/>
              <a:buFont typeface="Wingdings" pitchFamily="2" charset="2"/>
              <a:buChar char="§"/>
              <a:defRPr sz="1400" baseline="0">
                <a:latin typeface="Arial" pitchFamily="34" charset="0"/>
              </a:defRPr>
            </a:lvl2pPr>
            <a:lvl3pPr marL="342891" indent="-115885" defTabSz="914377">
              <a:lnSpc>
                <a:spcPct val="95000"/>
              </a:lnSpc>
              <a:spcBef>
                <a:spcPts val="0"/>
              </a:spcBef>
              <a:spcAft>
                <a:spcPts val="500"/>
              </a:spcAft>
              <a:buClr>
                <a:schemeClr val="tx1">
                  <a:lumMod val="65000"/>
                  <a:lumOff val="35000"/>
                </a:schemeClr>
              </a:buClr>
              <a:buSzPct val="100000"/>
              <a:buFont typeface="Arial" pitchFamily="34" charset="0"/>
              <a:buChar char="̵"/>
              <a:defRPr sz="1200">
                <a:latin typeface="Arial" pitchFamily="34" charset="0"/>
              </a:defRPr>
            </a:lvl3pPr>
            <a:lvl4pPr marL="512750" indent="-111123" defTabSz="914377">
              <a:lnSpc>
                <a:spcPct val="95000"/>
              </a:lnSpc>
              <a:spcBef>
                <a:spcPts val="0"/>
              </a:spcBef>
              <a:spcAft>
                <a:spcPts val="500"/>
              </a:spcAft>
              <a:buClr>
                <a:srgbClr val="666666"/>
              </a:buClr>
              <a:buSzPct val="100000"/>
              <a:buFont typeface="Arial" panose="020B0604020202020204" pitchFamily="34" charset="0"/>
              <a:buChar char="•"/>
              <a:defRPr sz="1051">
                <a:latin typeface="Arial" pitchFamily="34" charset="0"/>
              </a:defRPr>
            </a:lvl4pPr>
            <a:lvl5pPr marL="628635" indent="-57149" defTabSz="914377">
              <a:lnSpc>
                <a:spcPct val="95000"/>
              </a:lnSpc>
              <a:spcBef>
                <a:spcPts val="0"/>
              </a:spcBef>
              <a:spcAft>
                <a:spcPts val="500"/>
              </a:spcAft>
              <a:buClr>
                <a:srgbClr val="666666"/>
              </a:buClr>
              <a:buSzPct val="100000"/>
              <a:buFont typeface="Arial" panose="020B0604020202020204" pitchFamily="34" charset="0"/>
              <a:buChar char="̵"/>
              <a:defRPr sz="900">
                <a:latin typeface="Arial" pitchFamily="34" charset="0"/>
              </a:defRPr>
            </a:lvl5pPr>
            <a:lvl6pPr marL="2514537" indent="-228594" defTabSz="914377">
              <a:spcBef>
                <a:spcPct val="20000"/>
              </a:spcBef>
              <a:buFont typeface="Arial" pitchFamily="34" charset="0"/>
              <a:buChar char="•"/>
              <a:defRPr sz="2000"/>
            </a:lvl6pPr>
            <a:lvl7pPr marL="2971726" indent="-228594" defTabSz="914377">
              <a:spcBef>
                <a:spcPct val="20000"/>
              </a:spcBef>
              <a:buFont typeface="Arial" pitchFamily="34" charset="0"/>
              <a:buChar char="•"/>
              <a:defRPr sz="2000"/>
            </a:lvl7pPr>
            <a:lvl8pPr marL="3428914" indent="-228594" defTabSz="914377">
              <a:spcBef>
                <a:spcPct val="20000"/>
              </a:spcBef>
              <a:buFont typeface="Arial" pitchFamily="34" charset="0"/>
              <a:buChar char="•"/>
              <a:defRPr sz="2000"/>
            </a:lvl8pPr>
            <a:lvl9pPr marL="3886103" indent="-228594" defTabSz="914377">
              <a:spcBef>
                <a:spcPct val="20000"/>
              </a:spcBef>
              <a:buFont typeface="Arial" pitchFamily="34" charset="0"/>
              <a:buChar char="•"/>
              <a:defRPr sz="2000"/>
            </a:lvl9pPr>
          </a:lstStyle>
          <a:p>
            <a:endParaRPr lang="en-US" dirty="0"/>
          </a:p>
        </p:txBody>
      </p:sp>
      <p:graphicFrame>
        <p:nvGraphicFramePr>
          <p:cNvPr id="16" name="Table 15">
            <a:extLst>
              <a:ext uri="{FF2B5EF4-FFF2-40B4-BE49-F238E27FC236}">
                <a16:creationId xmlns:a16="http://schemas.microsoft.com/office/drawing/2014/main" id="{D8B3E7D0-1536-42F7-B056-773A71E054ED}"/>
              </a:ext>
            </a:extLst>
          </p:cNvPr>
          <p:cNvGraphicFramePr>
            <a:graphicFrameLocks noGrp="1"/>
          </p:cNvGraphicFramePr>
          <p:nvPr>
            <p:extLst>
              <p:ext uri="{D42A27DB-BD31-4B8C-83A1-F6EECF244321}">
                <p14:modId xmlns:p14="http://schemas.microsoft.com/office/powerpoint/2010/main" val="4102436160"/>
              </p:ext>
            </p:extLst>
          </p:nvPr>
        </p:nvGraphicFramePr>
        <p:xfrm>
          <a:off x="4835590" y="1216299"/>
          <a:ext cx="6870613" cy="4895577"/>
        </p:xfrm>
        <a:graphic>
          <a:graphicData uri="http://schemas.openxmlformats.org/drawingml/2006/table">
            <a:tbl>
              <a:tblPr firstRow="1" bandRow="1"/>
              <a:tblGrid>
                <a:gridCol w="2895246">
                  <a:extLst>
                    <a:ext uri="{9D8B030D-6E8A-4147-A177-3AD203B41FA5}">
                      <a16:colId xmlns:a16="http://schemas.microsoft.com/office/drawing/2014/main" val="1175688731"/>
                    </a:ext>
                  </a:extLst>
                </a:gridCol>
                <a:gridCol w="155864">
                  <a:extLst>
                    <a:ext uri="{9D8B030D-6E8A-4147-A177-3AD203B41FA5}">
                      <a16:colId xmlns:a16="http://schemas.microsoft.com/office/drawing/2014/main" val="710277103"/>
                    </a:ext>
                  </a:extLst>
                </a:gridCol>
                <a:gridCol w="1808018">
                  <a:extLst>
                    <a:ext uri="{9D8B030D-6E8A-4147-A177-3AD203B41FA5}">
                      <a16:colId xmlns:a16="http://schemas.microsoft.com/office/drawing/2014/main" val="1290763519"/>
                    </a:ext>
                  </a:extLst>
                </a:gridCol>
                <a:gridCol w="2011485">
                  <a:extLst>
                    <a:ext uri="{9D8B030D-6E8A-4147-A177-3AD203B41FA5}">
                      <a16:colId xmlns:a16="http://schemas.microsoft.com/office/drawing/2014/main" val="1767539616"/>
                    </a:ext>
                  </a:extLst>
                </a:gridCol>
              </a:tblGrid>
              <a:tr h="508503">
                <a:tc>
                  <a:txBody>
                    <a:bodyPr/>
                    <a:lstStyle>
                      <a:lvl1pPr marL="0" algn="l" defTabSz="914400" rtl="0" eaLnBrk="1" latinLnBrk="0" hangingPunct="1">
                        <a:defRPr sz="1800" b="1" kern="1200">
                          <a:solidFill>
                            <a:schemeClr val="lt1"/>
                          </a:solidFill>
                          <a:latin typeface="Arial"/>
                        </a:defRPr>
                      </a:lvl1pPr>
                      <a:lvl2pPr marL="457200" algn="l" defTabSz="914400" rtl="0" eaLnBrk="1" latinLnBrk="0" hangingPunct="1">
                        <a:defRPr sz="1800" b="1" kern="1200">
                          <a:solidFill>
                            <a:schemeClr val="lt1"/>
                          </a:solidFill>
                          <a:latin typeface="Arial"/>
                        </a:defRPr>
                      </a:lvl2pPr>
                      <a:lvl3pPr marL="914400" algn="l" defTabSz="914400" rtl="0" eaLnBrk="1" latinLnBrk="0" hangingPunct="1">
                        <a:defRPr sz="1800" b="1" kern="1200">
                          <a:solidFill>
                            <a:schemeClr val="lt1"/>
                          </a:solidFill>
                          <a:latin typeface="Arial"/>
                        </a:defRPr>
                      </a:lvl3pPr>
                      <a:lvl4pPr marL="1371600" algn="l" defTabSz="914400" rtl="0" eaLnBrk="1" latinLnBrk="0" hangingPunct="1">
                        <a:defRPr sz="1800" b="1" kern="1200">
                          <a:solidFill>
                            <a:schemeClr val="lt1"/>
                          </a:solidFill>
                          <a:latin typeface="Arial"/>
                        </a:defRPr>
                      </a:lvl4pPr>
                      <a:lvl5pPr marL="1828800" algn="l" defTabSz="914400" rtl="0" eaLnBrk="1" latinLnBrk="0" hangingPunct="1">
                        <a:defRPr sz="1800" b="1" kern="1200">
                          <a:solidFill>
                            <a:schemeClr val="lt1"/>
                          </a:solidFill>
                          <a:latin typeface="Arial"/>
                        </a:defRPr>
                      </a:lvl5pPr>
                      <a:lvl6pPr marL="2286000" algn="l" defTabSz="914400" rtl="0" eaLnBrk="1" latinLnBrk="0" hangingPunct="1">
                        <a:defRPr sz="1800" b="1" kern="1200">
                          <a:solidFill>
                            <a:schemeClr val="lt1"/>
                          </a:solidFill>
                          <a:latin typeface="Arial"/>
                        </a:defRPr>
                      </a:lvl6pPr>
                      <a:lvl7pPr marL="2743200" algn="l" defTabSz="914400" rtl="0" eaLnBrk="1" latinLnBrk="0" hangingPunct="1">
                        <a:defRPr sz="1800" b="1" kern="1200">
                          <a:solidFill>
                            <a:schemeClr val="lt1"/>
                          </a:solidFill>
                          <a:latin typeface="Arial"/>
                        </a:defRPr>
                      </a:lvl7pPr>
                      <a:lvl8pPr marL="3200400" algn="l" defTabSz="914400" rtl="0" eaLnBrk="1" latinLnBrk="0" hangingPunct="1">
                        <a:defRPr sz="1800" b="1" kern="1200">
                          <a:solidFill>
                            <a:schemeClr val="lt1"/>
                          </a:solidFill>
                          <a:latin typeface="Arial"/>
                        </a:defRPr>
                      </a:lvl8pPr>
                      <a:lvl9pPr marL="3657600" algn="l" defTabSz="914400" rtl="0" eaLnBrk="1" latinLnBrk="0" hangingPunct="1">
                        <a:defRPr sz="1800" b="1" kern="1200">
                          <a:solidFill>
                            <a:schemeClr val="lt1"/>
                          </a:solidFill>
                          <a:latin typeface="Arial"/>
                        </a:defRPr>
                      </a:lvl9pPr>
                    </a:lstStyle>
                    <a:p>
                      <a:pPr algn="l" fontAlgn="t"/>
                      <a:r>
                        <a:rPr lang="en-US" sz="1050" u="none" strike="noStrike" dirty="0">
                          <a:effectLst/>
                          <a:latin typeface="Arial" panose="020B0604020202020204" pitchFamily="34" charset="0"/>
                          <a:cs typeface="Arial" panose="020B0604020202020204" pitchFamily="34" charset="0"/>
                        </a:rPr>
                        <a:t> </a:t>
                      </a:r>
                      <a:endParaRPr lang="en-US" sz="1050" b="1" i="0" u="none" strike="noStrike" dirty="0">
                        <a:solidFill>
                          <a:srgbClr val="000000"/>
                        </a:solidFill>
                        <a:effectLst/>
                        <a:latin typeface="Arial" panose="020B0604020202020204" pitchFamily="34" charset="0"/>
                        <a:cs typeface="Arial" panose="020B0604020202020204" pitchFamily="34" charset="0"/>
                      </a:endParaRPr>
                    </a:p>
                    <a:p>
                      <a:pPr algn="l" fontAlgn="b"/>
                      <a:r>
                        <a:rPr lang="en-US" sz="1050" u="none" strike="noStrike" dirty="0">
                          <a:effectLst/>
                          <a:latin typeface="Arial" panose="020B0604020202020204" pitchFamily="34" charset="0"/>
                          <a:cs typeface="Arial" panose="020B0604020202020204" pitchFamily="34" charset="0"/>
                        </a:rPr>
                        <a:t> </a:t>
                      </a:r>
                      <a:endParaRPr lang="en-US" sz="1050" b="0" i="0" u="none" strike="noStrike" dirty="0">
                        <a:solidFill>
                          <a:srgbClr val="000000"/>
                        </a:solidFill>
                        <a:effectLst/>
                        <a:latin typeface="Arial" panose="020B0604020202020204" pitchFamily="34" charset="0"/>
                        <a:cs typeface="Arial" panose="020B0604020202020204" pitchFamily="34" charset="0"/>
                      </a:endParaRPr>
                    </a:p>
                  </a:txBody>
                  <a:tcPr marL="6842" marR="6842" marT="6842" marB="0">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7DA0"/>
                    </a:solidFill>
                  </a:tcPr>
                </a:tc>
                <a:tc gridSpan="2">
                  <a:txBody>
                    <a:bodyPr/>
                    <a:lstStyle/>
                    <a:p>
                      <a:pPr algn="ctr" fontAlgn="ctr"/>
                      <a:r>
                        <a:rPr lang="en-US" sz="1050" b="1" u="none" strike="noStrike" dirty="0">
                          <a:solidFill>
                            <a:schemeClr val="bg1"/>
                          </a:solidFill>
                          <a:effectLst/>
                          <a:latin typeface="Arial" panose="020B0604020202020204" pitchFamily="34" charset="0"/>
                          <a:cs typeface="Arial" panose="020B0604020202020204" pitchFamily="34" charset="0"/>
                        </a:rPr>
                        <a:t>Switch</a:t>
                      </a:r>
                      <a:endParaRPr lang="en-US" sz="1050" b="1" i="0" u="none" strike="noStrike" dirty="0">
                        <a:solidFill>
                          <a:schemeClr val="bg1"/>
                        </a:solidFill>
                        <a:effectLst/>
                        <a:latin typeface="Arial" panose="020B0604020202020204" pitchFamily="34" charset="0"/>
                        <a:cs typeface="Arial" panose="020B0604020202020204" pitchFamily="34" charset="0"/>
                      </a:endParaRPr>
                    </a:p>
                    <a:p>
                      <a:pPr algn="ctr" fontAlgn="b"/>
                      <a:r>
                        <a:rPr lang="en-US" sz="1050" b="1" u="none" strike="noStrike" dirty="0">
                          <a:solidFill>
                            <a:schemeClr val="bg1"/>
                          </a:solidFill>
                          <a:effectLst/>
                          <a:latin typeface="Arial" panose="020B0604020202020204" pitchFamily="34" charset="0"/>
                          <a:cs typeface="Arial" panose="020B0604020202020204" pitchFamily="34" charset="0"/>
                        </a:rPr>
                        <a:t>n=44</a:t>
                      </a:r>
                      <a:endParaRPr lang="en-US" sz="1050" b="0" i="0" u="none" strike="noStrike" dirty="0">
                        <a:solidFill>
                          <a:srgbClr val="000000"/>
                        </a:solidFill>
                        <a:effectLst/>
                        <a:latin typeface="Arial" panose="020B0604020202020204" pitchFamily="34" charset="0"/>
                        <a:cs typeface="Arial" panose="020B0604020202020204" pitchFamily="34" charset="0"/>
                      </a:endParaRPr>
                    </a:p>
                  </a:txBody>
                  <a:tcPr marL="6842" marR="6842" marT="6842"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7DA0"/>
                    </a:solidFill>
                  </a:tcPr>
                </a:tc>
                <a:tc hMerge="1">
                  <a:txBody>
                    <a:bodyPr/>
                    <a:lstStyle/>
                    <a:p>
                      <a:pPr algn="ctr" fontAlgn="ctr"/>
                      <a:r>
                        <a:rPr lang="en-US" sz="1050" b="1" u="none" strike="noStrike">
                          <a:solidFill>
                            <a:schemeClr val="bg1"/>
                          </a:solidFill>
                          <a:effectLst/>
                          <a:latin typeface="Arial" panose="020B0604020202020204" pitchFamily="34" charset="0"/>
                          <a:cs typeface="Arial" panose="020B0604020202020204" pitchFamily="34" charset="0"/>
                        </a:rPr>
                        <a:t>Patients who switched to ruxolitinib</a:t>
                      </a:r>
                      <a:endParaRPr lang="en-US" sz="1050" b="1" i="0" u="none" strike="noStrike">
                        <a:solidFill>
                          <a:schemeClr val="bg1"/>
                        </a:solidFill>
                        <a:effectLst/>
                        <a:latin typeface="Arial" panose="020B0604020202020204" pitchFamily="34" charset="0"/>
                        <a:cs typeface="Arial" panose="020B0604020202020204" pitchFamily="34" charset="0"/>
                      </a:endParaRPr>
                    </a:p>
                    <a:p>
                      <a:pPr algn="ctr" fontAlgn="b"/>
                      <a:r>
                        <a:rPr lang="en-US" sz="1050" b="1" u="none" strike="noStrike">
                          <a:solidFill>
                            <a:schemeClr val="bg1"/>
                          </a:solidFill>
                          <a:effectLst/>
                          <a:latin typeface="Arial" panose="020B0604020202020204" pitchFamily="34" charset="0"/>
                          <a:cs typeface="Arial" panose="020B0604020202020204" pitchFamily="34" charset="0"/>
                        </a:rPr>
                        <a:t>n=44</a:t>
                      </a:r>
                      <a:endParaRPr lang="en-US" sz="1050" b="0" i="0" u="none" strike="noStrike" dirty="0">
                        <a:solidFill>
                          <a:srgbClr val="000000"/>
                        </a:solidFill>
                        <a:effectLst/>
                        <a:latin typeface="Arial" panose="020B0604020202020204" pitchFamily="34" charset="0"/>
                        <a:cs typeface="Arial" panose="020B0604020202020204" pitchFamily="34" charset="0"/>
                      </a:endParaRPr>
                    </a:p>
                  </a:txBody>
                  <a:tcPr marL="6842" marR="6842" marT="6842"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7DA0"/>
                    </a:solidFill>
                  </a:tcPr>
                </a:tc>
                <a:tc>
                  <a:txBody>
                    <a:bodyPr/>
                    <a:lstStyle>
                      <a:lvl1pPr marL="0" algn="l" defTabSz="914400" rtl="0" eaLnBrk="1" latinLnBrk="0" hangingPunct="1">
                        <a:defRPr sz="1800" b="1" kern="1200">
                          <a:solidFill>
                            <a:schemeClr val="lt1"/>
                          </a:solidFill>
                          <a:latin typeface="Arial"/>
                        </a:defRPr>
                      </a:lvl1pPr>
                      <a:lvl2pPr marL="457200" algn="l" defTabSz="914400" rtl="0" eaLnBrk="1" latinLnBrk="0" hangingPunct="1">
                        <a:defRPr sz="1800" b="1" kern="1200">
                          <a:solidFill>
                            <a:schemeClr val="lt1"/>
                          </a:solidFill>
                          <a:latin typeface="Arial"/>
                        </a:defRPr>
                      </a:lvl2pPr>
                      <a:lvl3pPr marL="914400" algn="l" defTabSz="914400" rtl="0" eaLnBrk="1" latinLnBrk="0" hangingPunct="1">
                        <a:defRPr sz="1800" b="1" kern="1200">
                          <a:solidFill>
                            <a:schemeClr val="lt1"/>
                          </a:solidFill>
                          <a:latin typeface="Arial"/>
                        </a:defRPr>
                      </a:lvl3pPr>
                      <a:lvl4pPr marL="1371600" algn="l" defTabSz="914400" rtl="0" eaLnBrk="1" latinLnBrk="0" hangingPunct="1">
                        <a:defRPr sz="1800" b="1" kern="1200">
                          <a:solidFill>
                            <a:schemeClr val="lt1"/>
                          </a:solidFill>
                          <a:latin typeface="Arial"/>
                        </a:defRPr>
                      </a:lvl4pPr>
                      <a:lvl5pPr marL="1828800" algn="l" defTabSz="914400" rtl="0" eaLnBrk="1" latinLnBrk="0" hangingPunct="1">
                        <a:defRPr sz="1800" b="1" kern="1200">
                          <a:solidFill>
                            <a:schemeClr val="lt1"/>
                          </a:solidFill>
                          <a:latin typeface="Arial"/>
                        </a:defRPr>
                      </a:lvl5pPr>
                      <a:lvl6pPr marL="2286000" algn="l" defTabSz="914400" rtl="0" eaLnBrk="1" latinLnBrk="0" hangingPunct="1">
                        <a:defRPr sz="1800" b="1" kern="1200">
                          <a:solidFill>
                            <a:schemeClr val="lt1"/>
                          </a:solidFill>
                          <a:latin typeface="Arial"/>
                        </a:defRPr>
                      </a:lvl6pPr>
                      <a:lvl7pPr marL="2743200" algn="l" defTabSz="914400" rtl="0" eaLnBrk="1" latinLnBrk="0" hangingPunct="1">
                        <a:defRPr sz="1800" b="1" kern="1200">
                          <a:solidFill>
                            <a:schemeClr val="lt1"/>
                          </a:solidFill>
                          <a:latin typeface="Arial"/>
                        </a:defRPr>
                      </a:lvl7pPr>
                      <a:lvl8pPr marL="3200400" algn="l" defTabSz="914400" rtl="0" eaLnBrk="1" latinLnBrk="0" hangingPunct="1">
                        <a:defRPr sz="1800" b="1" kern="1200">
                          <a:solidFill>
                            <a:schemeClr val="lt1"/>
                          </a:solidFill>
                          <a:latin typeface="Arial"/>
                        </a:defRPr>
                      </a:lvl8pPr>
                      <a:lvl9pPr marL="3657600" algn="l" defTabSz="914400" rtl="0" eaLnBrk="1" latinLnBrk="0" hangingPunct="1">
                        <a:defRPr sz="1800" b="1" kern="1200">
                          <a:solidFill>
                            <a:schemeClr val="lt1"/>
                          </a:solidFill>
                          <a:latin typeface="Arial"/>
                        </a:defRPr>
                      </a:lvl9pPr>
                    </a:lstStyle>
                    <a:p>
                      <a:pPr algn="ctr" fontAlgn="ctr"/>
                      <a:r>
                        <a:rPr lang="en-US" sz="1050" u="none" strike="noStrike" dirty="0">
                          <a:effectLst/>
                          <a:latin typeface="Arial" panose="020B0604020202020204" pitchFamily="34" charset="0"/>
                          <a:cs typeface="Arial" panose="020B0604020202020204" pitchFamily="34" charset="0"/>
                        </a:rPr>
                        <a:t>Non-switch</a:t>
                      </a:r>
                      <a:endParaRPr lang="en-US" sz="1050" b="1" i="0" u="none" strike="noStrike" dirty="0">
                        <a:solidFill>
                          <a:srgbClr val="000000"/>
                        </a:solidFill>
                        <a:effectLst/>
                        <a:latin typeface="Arial" panose="020B0604020202020204" pitchFamily="34" charset="0"/>
                        <a:cs typeface="Arial" panose="020B0604020202020204" pitchFamily="34" charset="0"/>
                      </a:endParaRPr>
                    </a:p>
                    <a:p>
                      <a:pPr algn="ctr" fontAlgn="b"/>
                      <a:r>
                        <a:rPr lang="en-US" sz="1050" u="none" strike="noStrike" dirty="0">
                          <a:effectLst/>
                          <a:latin typeface="Arial" panose="020B0604020202020204" pitchFamily="34" charset="0"/>
                          <a:cs typeface="Arial" panose="020B0604020202020204" pitchFamily="34" charset="0"/>
                        </a:rPr>
                        <a:t>n=93</a:t>
                      </a:r>
                      <a:endParaRPr lang="en-US" sz="1050" b="1" i="0" u="none" strike="noStrike" dirty="0">
                        <a:solidFill>
                          <a:srgbClr val="000000"/>
                        </a:solidFill>
                        <a:effectLst/>
                        <a:latin typeface="Arial" panose="020B0604020202020204" pitchFamily="34" charset="0"/>
                        <a:cs typeface="Arial" panose="020B0604020202020204" pitchFamily="34" charset="0"/>
                      </a:endParaRPr>
                    </a:p>
                  </a:txBody>
                  <a:tcPr marL="6842" marR="6842" marT="6842"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7DA0"/>
                    </a:solidFill>
                  </a:tcPr>
                </a:tc>
                <a:extLst>
                  <a:ext uri="{0D108BD9-81ED-4DB2-BD59-A6C34878D82A}">
                    <a16:rowId xmlns:a16="http://schemas.microsoft.com/office/drawing/2014/main" val="2222788860"/>
                  </a:ext>
                </a:extLst>
              </a:tr>
              <a:tr h="298505">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l" fontAlgn="t"/>
                      <a:r>
                        <a:rPr lang="en-US" sz="1000" b="1" u="none" strike="noStrike" dirty="0">
                          <a:effectLst/>
                          <a:latin typeface="Arial" panose="020B0604020202020204" pitchFamily="34" charset="0"/>
                          <a:cs typeface="Arial" panose="020B0604020202020204" pitchFamily="34" charset="0"/>
                        </a:rPr>
                        <a:t>History of thrombosis at time of PV diagnosis, n (%) </a:t>
                      </a:r>
                      <a:endParaRPr lang="en-US" sz="1000" b="1" i="0" u="none" strike="noStrike" dirty="0">
                        <a:solidFill>
                          <a:srgbClr val="000000"/>
                        </a:solidFill>
                        <a:effectLst/>
                        <a:latin typeface="Arial" panose="020B0604020202020204" pitchFamily="34" charset="0"/>
                        <a:cs typeface="Arial" panose="020B0604020202020204" pitchFamily="34" charset="0"/>
                      </a:endParaRPr>
                    </a:p>
                  </a:txBody>
                  <a:tcPr marL="45720" marR="6842" marT="6842" marB="0">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ACB4">
                        <a:tint val="40000"/>
                      </a:srgbClr>
                    </a:solidFill>
                  </a:tcPr>
                </a:tc>
                <a:tc gridSpan="2">
                  <a:txBody>
                    <a:bodyPr/>
                    <a:lstStyle/>
                    <a:p>
                      <a:pPr algn="ctr" fontAlgn="t"/>
                      <a:r>
                        <a:rPr lang="en-US" sz="1000" u="none" strike="noStrike" dirty="0">
                          <a:effectLst/>
                          <a:latin typeface="Arial" panose="020B0604020202020204" pitchFamily="34" charset="0"/>
                          <a:cs typeface="Arial" panose="020B0604020202020204" pitchFamily="34" charset="0"/>
                        </a:rPr>
                        <a:t>24 (54.5)</a:t>
                      </a:r>
                      <a:endParaRPr lang="en-US" sz="1000" b="1" i="0" u="none" strike="noStrike" dirty="0">
                        <a:solidFill>
                          <a:srgbClr val="000000"/>
                        </a:solidFill>
                        <a:effectLst/>
                        <a:latin typeface="Arial" panose="020B0604020202020204" pitchFamily="34" charset="0"/>
                        <a:cs typeface="Arial" panose="020B0604020202020204" pitchFamily="34" charset="0"/>
                      </a:endParaRPr>
                    </a:p>
                  </a:txBody>
                  <a:tcPr marL="6842" marR="6842" marT="6842"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ACB4">
                        <a:tint val="40000"/>
                      </a:srgbClr>
                    </a:solidFill>
                  </a:tcPr>
                </a:tc>
                <a:tc hMerge="1">
                  <a:txBody>
                    <a:bodyPr/>
                    <a:lstStyle/>
                    <a:p>
                      <a:pPr algn="l" fontAlgn="t"/>
                      <a:r>
                        <a:rPr lang="en-US" sz="1000" u="none" strike="noStrike" dirty="0">
                          <a:effectLst/>
                          <a:latin typeface="Arial" panose="020B0604020202020204" pitchFamily="34" charset="0"/>
                          <a:cs typeface="Arial" panose="020B0604020202020204" pitchFamily="34" charset="0"/>
                        </a:rPr>
                        <a:t>24 (54.5)</a:t>
                      </a:r>
                      <a:endParaRPr lang="en-US" sz="1000" b="1" i="0" u="none" strike="noStrike" dirty="0">
                        <a:solidFill>
                          <a:srgbClr val="000000"/>
                        </a:solidFill>
                        <a:effectLst/>
                        <a:latin typeface="Arial" panose="020B0604020202020204" pitchFamily="34" charset="0"/>
                        <a:cs typeface="Arial" panose="020B0604020202020204" pitchFamily="34" charset="0"/>
                      </a:endParaRPr>
                    </a:p>
                  </a:txBody>
                  <a:tcPr marL="6842" marR="6842" marT="6842"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ACB4">
                        <a:tint val="40000"/>
                      </a:srgb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ctr" fontAlgn="ctr"/>
                      <a:r>
                        <a:rPr lang="en-US" sz="1000" u="none" strike="noStrike" dirty="0">
                          <a:effectLst/>
                          <a:latin typeface="Arial" panose="020B0604020202020204" pitchFamily="34" charset="0"/>
                          <a:cs typeface="Arial" panose="020B0604020202020204" pitchFamily="34" charset="0"/>
                        </a:rPr>
                        <a:t>29 (31.2)</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6842" marR="6842" marT="6842"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ACB4">
                        <a:tint val="40000"/>
                      </a:srgbClr>
                    </a:solidFill>
                  </a:tcPr>
                </a:tc>
                <a:extLst>
                  <a:ext uri="{0D108BD9-81ED-4DB2-BD59-A6C34878D82A}">
                    <a16:rowId xmlns:a16="http://schemas.microsoft.com/office/drawing/2014/main" val="2019306943"/>
                  </a:ext>
                </a:extLst>
              </a:tr>
              <a:tr h="164388">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l" fontAlgn="b"/>
                      <a:r>
                        <a:rPr lang="en-US" sz="1000" b="1" u="none" strike="noStrike" dirty="0">
                          <a:effectLst/>
                          <a:latin typeface="Arial" panose="020B0604020202020204" pitchFamily="34" charset="0"/>
                          <a:cs typeface="Arial" panose="020B0604020202020204" pitchFamily="34" charset="0"/>
                        </a:rPr>
                        <a:t>Comorbidities prior to the index date, n (%) </a:t>
                      </a:r>
                      <a:endParaRPr lang="en-US" sz="1000" b="1" i="0" u="none" strike="noStrike" dirty="0">
                        <a:solidFill>
                          <a:srgbClr val="000000"/>
                        </a:solidFill>
                        <a:effectLst/>
                        <a:latin typeface="Arial" panose="020B0604020202020204" pitchFamily="34" charset="0"/>
                        <a:cs typeface="Arial" panose="020B0604020202020204" pitchFamily="34" charset="0"/>
                      </a:endParaRPr>
                    </a:p>
                  </a:txBody>
                  <a:tcPr marL="45720" marR="6842" marT="6842" marB="0" anchor="b">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ACB4">
                        <a:tint val="20000"/>
                      </a:srgbClr>
                    </a:solidFill>
                  </a:tcPr>
                </a:tc>
                <a:tc gridSpan="2">
                  <a:txBody>
                    <a:bodyPr/>
                    <a:lstStyle/>
                    <a:p>
                      <a:pPr algn="ctr" fontAlgn="b"/>
                      <a:r>
                        <a:rPr lang="en-US" sz="1000" u="none" strike="noStrike" dirty="0">
                          <a:effectLst/>
                          <a:latin typeface="Arial" panose="020B0604020202020204" pitchFamily="34" charset="0"/>
                          <a:cs typeface="Arial" panose="020B0604020202020204" pitchFamily="34" charset="0"/>
                        </a:rPr>
                        <a:t> </a:t>
                      </a:r>
                      <a:endParaRPr lang="en-US" sz="1000" b="1" i="0" u="none" strike="noStrike" dirty="0">
                        <a:solidFill>
                          <a:srgbClr val="000000"/>
                        </a:solidFill>
                        <a:effectLst/>
                        <a:latin typeface="Arial" panose="020B0604020202020204" pitchFamily="34" charset="0"/>
                        <a:cs typeface="Arial" panose="020B0604020202020204" pitchFamily="34" charset="0"/>
                      </a:endParaRPr>
                    </a:p>
                  </a:txBody>
                  <a:tcPr marL="6842" marR="6842" marT="6842"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ACB4">
                        <a:tint val="20000"/>
                      </a:srgbClr>
                    </a:solidFill>
                  </a:tcPr>
                </a:tc>
                <a:tc hMerge="1">
                  <a:txBody>
                    <a:bodyPr/>
                    <a:lstStyle/>
                    <a:p>
                      <a:pPr algn="l" fontAlgn="b"/>
                      <a:r>
                        <a:rPr lang="en-US" sz="1000" u="none" strike="noStrike">
                          <a:effectLst/>
                          <a:latin typeface="Arial" panose="020B0604020202020204" pitchFamily="34" charset="0"/>
                          <a:cs typeface="Arial" panose="020B0604020202020204" pitchFamily="34" charset="0"/>
                        </a:rPr>
                        <a:t> </a:t>
                      </a:r>
                      <a:endParaRPr lang="en-US" sz="1000" b="1" i="0" u="none" strike="noStrike" dirty="0">
                        <a:solidFill>
                          <a:srgbClr val="000000"/>
                        </a:solidFill>
                        <a:effectLst/>
                        <a:latin typeface="Arial" panose="020B0604020202020204" pitchFamily="34" charset="0"/>
                        <a:cs typeface="Arial" panose="020B0604020202020204" pitchFamily="34" charset="0"/>
                      </a:endParaRPr>
                    </a:p>
                  </a:txBody>
                  <a:tcPr marL="6842" marR="6842" marT="6842"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ACB4">
                        <a:tint val="20000"/>
                      </a:srgb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ctr" fontAlgn="ctr"/>
                      <a:r>
                        <a:rPr lang="en-US" sz="1000" u="none" strike="noStrike" dirty="0">
                          <a:effectLst/>
                          <a:latin typeface="Arial" panose="020B0604020202020204" pitchFamily="34" charset="0"/>
                          <a:cs typeface="Arial" panose="020B0604020202020204" pitchFamily="34" charset="0"/>
                        </a:rPr>
                        <a:t> </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6842" marR="6842" marT="6842"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ACB4">
                        <a:tint val="20000"/>
                      </a:srgbClr>
                    </a:solidFill>
                  </a:tcPr>
                </a:tc>
                <a:extLst>
                  <a:ext uri="{0D108BD9-81ED-4DB2-BD59-A6C34878D82A}">
                    <a16:rowId xmlns:a16="http://schemas.microsoft.com/office/drawing/2014/main" val="618240794"/>
                  </a:ext>
                </a:extLst>
              </a:tr>
              <a:tr h="164388">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l" fontAlgn="b"/>
                      <a:r>
                        <a:rPr lang="en-US" sz="1000" u="none" strike="noStrike" dirty="0">
                          <a:effectLst/>
                          <a:latin typeface="Arial" panose="020B0604020202020204" pitchFamily="34" charset="0"/>
                          <a:cs typeface="Arial" panose="020B0604020202020204" pitchFamily="34" charset="0"/>
                        </a:rPr>
                        <a:t>Hypertension</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123151" marR="6842" marT="6842"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ACB4">
                        <a:tint val="40000"/>
                      </a:srgbClr>
                    </a:solidFill>
                  </a:tcPr>
                </a:tc>
                <a:tc gridSpan="2">
                  <a:txBody>
                    <a:bodyPr/>
                    <a:lstStyle/>
                    <a:p>
                      <a:pPr algn="ctr" fontAlgn="b"/>
                      <a:r>
                        <a:rPr lang="en-US" sz="1000" u="none" strike="noStrike">
                          <a:effectLst/>
                          <a:latin typeface="Arial" panose="020B0604020202020204" pitchFamily="34" charset="0"/>
                          <a:cs typeface="Arial" panose="020B0604020202020204" pitchFamily="34" charset="0"/>
                        </a:rPr>
                        <a:t>19 (43.2)</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6842" marR="6842" marT="6842"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ACB4">
                        <a:tint val="40000"/>
                      </a:srgbClr>
                    </a:solidFill>
                  </a:tcPr>
                </a:tc>
                <a:tc hMerge="1">
                  <a:txBody>
                    <a:bodyPr/>
                    <a:lstStyle/>
                    <a:p>
                      <a:pPr algn="l" fontAlgn="b"/>
                      <a:r>
                        <a:rPr lang="en-US" sz="1000" u="none" strike="noStrike">
                          <a:effectLst/>
                          <a:latin typeface="Arial" panose="020B0604020202020204" pitchFamily="34" charset="0"/>
                          <a:cs typeface="Arial" panose="020B0604020202020204" pitchFamily="34" charset="0"/>
                        </a:rPr>
                        <a:t>19 (43.2)</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6842" marR="6842" marT="6842"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ACB4">
                        <a:tint val="40000"/>
                      </a:srgb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ctr" fontAlgn="ctr"/>
                      <a:r>
                        <a:rPr lang="en-US" sz="1000" u="none" strike="noStrike" dirty="0">
                          <a:effectLst/>
                          <a:latin typeface="Arial" panose="020B0604020202020204" pitchFamily="34" charset="0"/>
                          <a:cs typeface="Arial" panose="020B0604020202020204" pitchFamily="34" charset="0"/>
                        </a:rPr>
                        <a:t>62 (66.7)</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6842" marR="6842" marT="6842"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ACB4">
                        <a:tint val="40000"/>
                      </a:srgbClr>
                    </a:solidFill>
                  </a:tcPr>
                </a:tc>
                <a:extLst>
                  <a:ext uri="{0D108BD9-81ED-4DB2-BD59-A6C34878D82A}">
                    <a16:rowId xmlns:a16="http://schemas.microsoft.com/office/drawing/2014/main" val="3207439028"/>
                  </a:ext>
                </a:extLst>
              </a:tr>
              <a:tr h="164388">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l" fontAlgn="b"/>
                      <a:r>
                        <a:rPr lang="en-US" sz="1000" u="none" strike="noStrike" dirty="0">
                          <a:effectLst/>
                          <a:latin typeface="Arial" panose="020B0604020202020204" pitchFamily="34" charset="0"/>
                          <a:cs typeface="Arial" panose="020B0604020202020204" pitchFamily="34" charset="0"/>
                        </a:rPr>
                        <a:t>Cardiac</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123151" marR="6842" marT="6842"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ACB4">
                        <a:tint val="20000"/>
                      </a:srgbClr>
                    </a:solidFill>
                  </a:tcPr>
                </a:tc>
                <a:tc gridSpan="2">
                  <a:txBody>
                    <a:bodyPr/>
                    <a:lstStyle/>
                    <a:p>
                      <a:pPr algn="ctr" fontAlgn="b"/>
                      <a:r>
                        <a:rPr lang="en-US" sz="1000" u="none" strike="noStrike">
                          <a:effectLst/>
                          <a:latin typeface="Arial" panose="020B0604020202020204" pitchFamily="34" charset="0"/>
                          <a:cs typeface="Arial" panose="020B0604020202020204" pitchFamily="34" charset="0"/>
                        </a:rPr>
                        <a:t>8 (18.2)</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6842" marR="6842" marT="6842"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ACB4">
                        <a:tint val="20000"/>
                      </a:srgbClr>
                    </a:solidFill>
                  </a:tcPr>
                </a:tc>
                <a:tc hMerge="1">
                  <a:txBody>
                    <a:bodyPr/>
                    <a:lstStyle/>
                    <a:p>
                      <a:pPr algn="l" fontAlgn="b"/>
                      <a:r>
                        <a:rPr lang="en-US" sz="1000" u="none" strike="noStrike" dirty="0">
                          <a:effectLst/>
                          <a:latin typeface="Arial" panose="020B0604020202020204" pitchFamily="34" charset="0"/>
                          <a:cs typeface="Arial" panose="020B0604020202020204" pitchFamily="34" charset="0"/>
                        </a:rPr>
                        <a:t>8 (18.2)</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6842" marR="6842" marT="6842"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ACB4">
                        <a:tint val="20000"/>
                      </a:srgb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ctr" fontAlgn="b"/>
                      <a:r>
                        <a:rPr lang="en-US" sz="1000" u="none" strike="noStrike" dirty="0">
                          <a:effectLst/>
                          <a:latin typeface="Arial" panose="020B0604020202020204" pitchFamily="34" charset="0"/>
                          <a:cs typeface="Arial" panose="020B0604020202020204" pitchFamily="34" charset="0"/>
                        </a:rPr>
                        <a:t>27 (29.0)</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6842" marR="6842" marT="6842"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ACB4">
                        <a:tint val="20000"/>
                      </a:srgbClr>
                    </a:solidFill>
                  </a:tcPr>
                </a:tc>
                <a:extLst>
                  <a:ext uri="{0D108BD9-81ED-4DB2-BD59-A6C34878D82A}">
                    <a16:rowId xmlns:a16="http://schemas.microsoft.com/office/drawing/2014/main" val="2737871856"/>
                  </a:ext>
                </a:extLst>
              </a:tr>
              <a:tr h="164388">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l" fontAlgn="ctr"/>
                      <a:r>
                        <a:rPr lang="en-US" sz="1000" u="none" strike="noStrike" dirty="0">
                          <a:effectLst/>
                          <a:latin typeface="Arial" panose="020B0604020202020204" pitchFamily="34" charset="0"/>
                          <a:cs typeface="Arial" panose="020B0604020202020204" pitchFamily="34" charset="0"/>
                        </a:rPr>
                        <a:t>Obesity</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123151" marR="6842" marT="6842"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ACB4">
                        <a:tint val="40000"/>
                      </a:srgbClr>
                    </a:solidFill>
                  </a:tcPr>
                </a:tc>
                <a:tc gridSpan="2">
                  <a:txBody>
                    <a:bodyPr/>
                    <a:lstStyle/>
                    <a:p>
                      <a:pPr algn="ctr" fontAlgn="ctr"/>
                      <a:r>
                        <a:rPr lang="en-US" sz="1000" u="none" strike="noStrike">
                          <a:effectLst/>
                          <a:latin typeface="Arial" panose="020B0604020202020204" pitchFamily="34" charset="0"/>
                          <a:cs typeface="Arial" panose="020B0604020202020204" pitchFamily="34" charset="0"/>
                        </a:rPr>
                        <a:t>7 (15.9)</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6842" marR="6842" marT="6842"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ACB4">
                        <a:tint val="40000"/>
                      </a:srgbClr>
                    </a:solidFill>
                  </a:tcPr>
                </a:tc>
                <a:tc hMerge="1">
                  <a:txBody>
                    <a:bodyPr/>
                    <a:lstStyle/>
                    <a:p>
                      <a:pPr algn="l" fontAlgn="ctr"/>
                      <a:r>
                        <a:rPr lang="en-US" sz="1000" u="none" strike="noStrike">
                          <a:effectLst/>
                          <a:latin typeface="Arial" panose="020B0604020202020204" pitchFamily="34" charset="0"/>
                          <a:cs typeface="Arial" panose="020B0604020202020204" pitchFamily="34" charset="0"/>
                        </a:rPr>
                        <a:t>7 (15.9)</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6842" marR="6842" marT="6842"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ACB4">
                        <a:tint val="40000"/>
                      </a:srgb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ctr" fontAlgn="ctr"/>
                      <a:r>
                        <a:rPr lang="en-US" sz="1000" u="none" strike="noStrike" dirty="0">
                          <a:effectLst/>
                          <a:latin typeface="Arial" panose="020B0604020202020204" pitchFamily="34" charset="0"/>
                          <a:cs typeface="Arial" panose="020B0604020202020204" pitchFamily="34" charset="0"/>
                        </a:rPr>
                        <a:t>7 (7.5)</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6842" marR="6842" marT="6842"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ACB4">
                        <a:tint val="40000"/>
                      </a:srgbClr>
                    </a:solidFill>
                  </a:tcPr>
                </a:tc>
                <a:extLst>
                  <a:ext uri="{0D108BD9-81ED-4DB2-BD59-A6C34878D82A}">
                    <a16:rowId xmlns:a16="http://schemas.microsoft.com/office/drawing/2014/main" val="3082917629"/>
                  </a:ext>
                </a:extLst>
              </a:tr>
              <a:tr h="164388">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l" fontAlgn="b"/>
                      <a:r>
                        <a:rPr lang="en-US" sz="1000" u="none" strike="noStrike" dirty="0">
                          <a:effectLst/>
                          <a:latin typeface="Arial" panose="020B0604020202020204" pitchFamily="34" charset="0"/>
                          <a:cs typeface="Arial" panose="020B0604020202020204" pitchFamily="34" charset="0"/>
                        </a:rPr>
                        <a:t>Hypercholesterolemia</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123151" marR="6842" marT="6842"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ACB4">
                        <a:tint val="20000"/>
                      </a:srgbClr>
                    </a:solidFill>
                  </a:tcPr>
                </a:tc>
                <a:tc gridSpan="2">
                  <a:txBody>
                    <a:bodyPr/>
                    <a:lstStyle/>
                    <a:p>
                      <a:pPr algn="ctr" fontAlgn="b"/>
                      <a:r>
                        <a:rPr lang="en-US" sz="1000" u="none" strike="noStrike">
                          <a:effectLst/>
                          <a:latin typeface="Arial" panose="020B0604020202020204" pitchFamily="34" charset="0"/>
                          <a:cs typeface="Arial" panose="020B0604020202020204" pitchFamily="34" charset="0"/>
                        </a:rPr>
                        <a:t>4 (9.1)</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6842" marR="6842" marT="6842"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ACB4">
                        <a:tint val="20000"/>
                      </a:srgbClr>
                    </a:solidFill>
                  </a:tcPr>
                </a:tc>
                <a:tc hMerge="1">
                  <a:txBody>
                    <a:bodyPr/>
                    <a:lstStyle/>
                    <a:p>
                      <a:pPr algn="l" fontAlgn="b"/>
                      <a:r>
                        <a:rPr lang="en-US" sz="1000" u="none" strike="noStrike">
                          <a:effectLst/>
                          <a:latin typeface="Arial" panose="020B0604020202020204" pitchFamily="34" charset="0"/>
                          <a:cs typeface="Arial" panose="020B0604020202020204" pitchFamily="34" charset="0"/>
                        </a:rPr>
                        <a:t>4 (9.1)</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6842" marR="6842" marT="6842"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ACB4">
                        <a:tint val="20000"/>
                      </a:srgb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ctr" fontAlgn="ctr"/>
                      <a:r>
                        <a:rPr lang="en-US" sz="1000" u="none" strike="noStrike" dirty="0">
                          <a:effectLst/>
                          <a:latin typeface="Arial" panose="020B0604020202020204" pitchFamily="34" charset="0"/>
                          <a:cs typeface="Arial" panose="020B0604020202020204" pitchFamily="34" charset="0"/>
                        </a:rPr>
                        <a:t>24 (25.8)</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6842" marR="6842" marT="6842"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ACB4">
                        <a:tint val="20000"/>
                      </a:srgbClr>
                    </a:solidFill>
                  </a:tcPr>
                </a:tc>
                <a:extLst>
                  <a:ext uri="{0D108BD9-81ED-4DB2-BD59-A6C34878D82A}">
                    <a16:rowId xmlns:a16="http://schemas.microsoft.com/office/drawing/2014/main" val="3447721794"/>
                  </a:ext>
                </a:extLst>
              </a:tr>
              <a:tr h="164388">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l" fontAlgn="ctr"/>
                      <a:r>
                        <a:rPr lang="en-US" sz="1000" u="none" strike="noStrike">
                          <a:effectLst/>
                          <a:latin typeface="Arial" panose="020B0604020202020204" pitchFamily="34" charset="0"/>
                          <a:cs typeface="Arial" panose="020B0604020202020204" pitchFamily="34" charset="0"/>
                        </a:rPr>
                        <a:t>Cancer</a:t>
                      </a:r>
                      <a:endParaRPr lang="en-US" sz="1000" b="0" i="0" u="none" strike="noStrike">
                        <a:solidFill>
                          <a:srgbClr val="000000"/>
                        </a:solidFill>
                        <a:effectLst/>
                        <a:latin typeface="Arial" panose="020B0604020202020204" pitchFamily="34" charset="0"/>
                        <a:cs typeface="Arial" panose="020B0604020202020204" pitchFamily="34" charset="0"/>
                      </a:endParaRPr>
                    </a:p>
                  </a:txBody>
                  <a:tcPr marL="123151" marR="6842" marT="6842"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ACB4">
                        <a:tint val="40000"/>
                      </a:srgbClr>
                    </a:solidFill>
                  </a:tcPr>
                </a:tc>
                <a:tc gridSpan="2">
                  <a:txBody>
                    <a:bodyPr/>
                    <a:lstStyle/>
                    <a:p>
                      <a:pPr algn="ctr" fontAlgn="ctr"/>
                      <a:r>
                        <a:rPr lang="en-US" sz="1000" u="none" strike="noStrike">
                          <a:effectLst/>
                          <a:latin typeface="Arial" panose="020B0604020202020204" pitchFamily="34" charset="0"/>
                          <a:cs typeface="Arial" panose="020B0604020202020204" pitchFamily="34" charset="0"/>
                        </a:rPr>
                        <a:t>4 (9.1)</a:t>
                      </a:r>
                      <a:endParaRPr lang="en-US" sz="1000" b="0" i="0" u="none" strike="noStrike">
                        <a:solidFill>
                          <a:srgbClr val="000000"/>
                        </a:solidFill>
                        <a:effectLst/>
                        <a:latin typeface="Arial" panose="020B0604020202020204" pitchFamily="34" charset="0"/>
                        <a:cs typeface="Arial" panose="020B0604020202020204" pitchFamily="34" charset="0"/>
                      </a:endParaRPr>
                    </a:p>
                  </a:txBody>
                  <a:tcPr marL="6842" marR="6842" marT="6842"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ACB4">
                        <a:tint val="40000"/>
                      </a:srgbClr>
                    </a:solidFill>
                  </a:tcPr>
                </a:tc>
                <a:tc hMerge="1">
                  <a:txBody>
                    <a:bodyPr/>
                    <a:lstStyle/>
                    <a:p>
                      <a:pPr algn="l" fontAlgn="ctr"/>
                      <a:r>
                        <a:rPr lang="en-US" sz="1000" u="none" strike="noStrike" dirty="0">
                          <a:effectLst/>
                          <a:latin typeface="Arial" panose="020B0604020202020204" pitchFamily="34" charset="0"/>
                          <a:cs typeface="Arial" panose="020B0604020202020204" pitchFamily="34" charset="0"/>
                        </a:rPr>
                        <a:t>4 (9.1)</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6842" marR="6842" marT="6842"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ACB4">
                        <a:tint val="40000"/>
                      </a:srgb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ctr" fontAlgn="ctr"/>
                      <a:r>
                        <a:rPr lang="en-US" sz="1000" u="none" strike="noStrike" dirty="0">
                          <a:effectLst/>
                          <a:latin typeface="Arial" panose="020B0604020202020204" pitchFamily="34" charset="0"/>
                          <a:cs typeface="Arial" panose="020B0604020202020204" pitchFamily="34" charset="0"/>
                        </a:rPr>
                        <a:t>10 (10.8)</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6842" marR="6842" marT="6842"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ACB4">
                        <a:tint val="40000"/>
                      </a:srgbClr>
                    </a:solidFill>
                  </a:tcPr>
                </a:tc>
                <a:extLst>
                  <a:ext uri="{0D108BD9-81ED-4DB2-BD59-A6C34878D82A}">
                    <a16:rowId xmlns:a16="http://schemas.microsoft.com/office/drawing/2014/main" val="4161612104"/>
                  </a:ext>
                </a:extLst>
              </a:tr>
              <a:tr h="164388">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l" fontAlgn="b"/>
                      <a:r>
                        <a:rPr lang="en-US" sz="1000" u="none" strike="noStrike">
                          <a:effectLst/>
                          <a:latin typeface="Arial" panose="020B0604020202020204" pitchFamily="34" charset="0"/>
                          <a:cs typeface="Arial" panose="020B0604020202020204" pitchFamily="34" charset="0"/>
                        </a:rPr>
                        <a:t>Diabetes</a:t>
                      </a:r>
                      <a:endParaRPr lang="en-US" sz="1000" b="0" i="0" u="none" strike="noStrike">
                        <a:solidFill>
                          <a:srgbClr val="000000"/>
                        </a:solidFill>
                        <a:effectLst/>
                        <a:latin typeface="Arial" panose="020B0604020202020204" pitchFamily="34" charset="0"/>
                        <a:cs typeface="Arial" panose="020B0604020202020204" pitchFamily="34" charset="0"/>
                      </a:endParaRPr>
                    </a:p>
                  </a:txBody>
                  <a:tcPr marL="123151" marR="6842" marT="6842"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ACB4">
                        <a:tint val="20000"/>
                      </a:srgbClr>
                    </a:solidFill>
                  </a:tcPr>
                </a:tc>
                <a:tc gridSpan="2">
                  <a:txBody>
                    <a:bodyPr/>
                    <a:lstStyle/>
                    <a:p>
                      <a:pPr algn="ctr" fontAlgn="b"/>
                      <a:r>
                        <a:rPr lang="en-US" sz="1000" u="none" strike="noStrike">
                          <a:effectLst/>
                          <a:latin typeface="Arial" panose="020B0604020202020204" pitchFamily="34" charset="0"/>
                          <a:cs typeface="Arial" panose="020B0604020202020204" pitchFamily="34" charset="0"/>
                        </a:rPr>
                        <a:t>1 (2.3)</a:t>
                      </a:r>
                      <a:endParaRPr lang="en-US" sz="1000" b="0" i="0" u="none" strike="noStrike">
                        <a:solidFill>
                          <a:srgbClr val="000000"/>
                        </a:solidFill>
                        <a:effectLst/>
                        <a:latin typeface="Arial" panose="020B0604020202020204" pitchFamily="34" charset="0"/>
                        <a:cs typeface="Arial" panose="020B0604020202020204" pitchFamily="34" charset="0"/>
                      </a:endParaRPr>
                    </a:p>
                  </a:txBody>
                  <a:tcPr marL="6842" marR="6842" marT="6842"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ACB4">
                        <a:tint val="20000"/>
                      </a:srgbClr>
                    </a:solidFill>
                  </a:tcPr>
                </a:tc>
                <a:tc hMerge="1">
                  <a:txBody>
                    <a:bodyPr/>
                    <a:lstStyle/>
                    <a:p>
                      <a:pPr algn="l" fontAlgn="b"/>
                      <a:r>
                        <a:rPr lang="en-US" sz="1000" u="none" strike="noStrike">
                          <a:effectLst/>
                          <a:latin typeface="Arial" panose="020B0604020202020204" pitchFamily="34" charset="0"/>
                          <a:cs typeface="Arial" panose="020B0604020202020204" pitchFamily="34" charset="0"/>
                        </a:rPr>
                        <a:t>1 (2.3)</a:t>
                      </a:r>
                      <a:endParaRPr lang="en-US" sz="1000" b="0" i="0" u="none" strike="noStrike">
                        <a:solidFill>
                          <a:srgbClr val="000000"/>
                        </a:solidFill>
                        <a:effectLst/>
                        <a:latin typeface="Arial" panose="020B0604020202020204" pitchFamily="34" charset="0"/>
                        <a:cs typeface="Arial" panose="020B0604020202020204" pitchFamily="34" charset="0"/>
                      </a:endParaRPr>
                    </a:p>
                  </a:txBody>
                  <a:tcPr marL="6842" marR="6842" marT="6842"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ACB4">
                        <a:tint val="20000"/>
                      </a:srgb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ctr" fontAlgn="ctr"/>
                      <a:r>
                        <a:rPr lang="en-US" sz="1000" u="none" strike="noStrike" dirty="0">
                          <a:effectLst/>
                          <a:latin typeface="Arial" panose="020B0604020202020204" pitchFamily="34" charset="0"/>
                          <a:cs typeface="Arial" panose="020B0604020202020204" pitchFamily="34" charset="0"/>
                        </a:rPr>
                        <a:t>15 (16.1)</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6842" marR="6842" marT="6842"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ACB4">
                        <a:tint val="20000"/>
                      </a:srgbClr>
                    </a:solidFill>
                  </a:tcPr>
                </a:tc>
                <a:extLst>
                  <a:ext uri="{0D108BD9-81ED-4DB2-BD59-A6C34878D82A}">
                    <a16:rowId xmlns:a16="http://schemas.microsoft.com/office/drawing/2014/main" val="2595487674"/>
                  </a:ext>
                </a:extLst>
              </a:tr>
              <a:tr h="164388">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l" fontAlgn="b"/>
                      <a:r>
                        <a:rPr lang="en-US" sz="1000" u="none" strike="noStrike" dirty="0">
                          <a:effectLst/>
                          <a:latin typeface="Arial" panose="020B0604020202020204" pitchFamily="34" charset="0"/>
                          <a:cs typeface="Arial" panose="020B0604020202020204" pitchFamily="34" charset="0"/>
                        </a:rPr>
                        <a:t>Other</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123151" marR="6842" marT="6842"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ACB4">
                        <a:tint val="40000"/>
                      </a:srgbClr>
                    </a:solidFill>
                  </a:tcPr>
                </a:tc>
                <a:tc gridSpan="2">
                  <a:txBody>
                    <a:bodyPr/>
                    <a:lstStyle/>
                    <a:p>
                      <a:pPr algn="ctr" fontAlgn="b"/>
                      <a:r>
                        <a:rPr lang="en-US" sz="1000" u="none" strike="noStrike">
                          <a:effectLst/>
                          <a:latin typeface="Arial" panose="020B0604020202020204" pitchFamily="34" charset="0"/>
                          <a:cs typeface="Arial" panose="020B0604020202020204" pitchFamily="34" charset="0"/>
                        </a:rPr>
                        <a:t>9 (20.5)</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6842" marR="6842" marT="6842"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ACB4">
                        <a:tint val="40000"/>
                      </a:srgbClr>
                    </a:solidFill>
                  </a:tcPr>
                </a:tc>
                <a:tc hMerge="1">
                  <a:txBody>
                    <a:bodyPr/>
                    <a:lstStyle/>
                    <a:p>
                      <a:pPr algn="l" fontAlgn="b"/>
                      <a:r>
                        <a:rPr lang="en-US" sz="1000" u="none" strike="noStrike">
                          <a:effectLst/>
                          <a:latin typeface="Arial" panose="020B0604020202020204" pitchFamily="34" charset="0"/>
                          <a:cs typeface="Arial" panose="020B0604020202020204" pitchFamily="34" charset="0"/>
                        </a:rPr>
                        <a:t>9 (20.5)</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6842" marR="6842" marT="6842"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ACB4">
                        <a:tint val="40000"/>
                      </a:srgb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ctr" fontAlgn="ctr"/>
                      <a:r>
                        <a:rPr lang="en-US" sz="1000" u="none" strike="noStrike" dirty="0">
                          <a:effectLst/>
                          <a:latin typeface="Arial" panose="020B0604020202020204" pitchFamily="34" charset="0"/>
                          <a:cs typeface="Arial" panose="020B0604020202020204" pitchFamily="34" charset="0"/>
                        </a:rPr>
                        <a:t>39 (41.9)</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6842" marR="6842" marT="6842"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ACB4">
                        <a:tint val="40000"/>
                      </a:srgbClr>
                    </a:solidFill>
                  </a:tcPr>
                </a:tc>
                <a:extLst>
                  <a:ext uri="{0D108BD9-81ED-4DB2-BD59-A6C34878D82A}">
                    <a16:rowId xmlns:a16="http://schemas.microsoft.com/office/drawing/2014/main" val="3792487344"/>
                  </a:ext>
                </a:extLst>
              </a:tr>
              <a:tr h="164388">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l" fontAlgn="b"/>
                      <a:r>
                        <a:rPr lang="en-US" sz="1000" u="none" strike="noStrike">
                          <a:effectLst/>
                          <a:latin typeface="Arial" panose="020B0604020202020204" pitchFamily="34" charset="0"/>
                          <a:cs typeface="Arial" panose="020B0604020202020204" pitchFamily="34" charset="0"/>
                        </a:rPr>
                        <a:t>None of the above</a:t>
                      </a:r>
                      <a:endParaRPr lang="en-US" sz="1000" b="0" i="0" u="none" strike="noStrike">
                        <a:solidFill>
                          <a:srgbClr val="000000"/>
                        </a:solidFill>
                        <a:effectLst/>
                        <a:latin typeface="Arial" panose="020B0604020202020204" pitchFamily="34" charset="0"/>
                        <a:cs typeface="Arial" panose="020B0604020202020204" pitchFamily="34" charset="0"/>
                      </a:endParaRPr>
                    </a:p>
                  </a:txBody>
                  <a:tcPr marL="123151" marR="6842" marT="6842"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ACB4">
                        <a:tint val="20000"/>
                      </a:srgbClr>
                    </a:solidFill>
                  </a:tcPr>
                </a:tc>
                <a:tc gridSpan="2">
                  <a:txBody>
                    <a:bodyPr/>
                    <a:lstStyle/>
                    <a:p>
                      <a:pPr algn="ctr" fontAlgn="b"/>
                      <a:r>
                        <a:rPr lang="en-US" sz="1000" u="none" strike="noStrike" dirty="0">
                          <a:effectLst/>
                          <a:latin typeface="Arial" panose="020B0604020202020204" pitchFamily="34" charset="0"/>
                          <a:cs typeface="Arial" panose="020B0604020202020204" pitchFamily="34" charset="0"/>
                        </a:rPr>
                        <a:t>13 (29.5)</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6842" marR="6842" marT="6842"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ACB4">
                        <a:tint val="20000"/>
                      </a:srgbClr>
                    </a:solidFill>
                  </a:tcPr>
                </a:tc>
                <a:tc hMerge="1">
                  <a:txBody>
                    <a:bodyPr/>
                    <a:lstStyle/>
                    <a:p>
                      <a:pPr algn="l" fontAlgn="b"/>
                      <a:r>
                        <a:rPr lang="en-US" sz="1000" u="none" strike="noStrike" dirty="0">
                          <a:effectLst/>
                          <a:latin typeface="Arial" panose="020B0604020202020204" pitchFamily="34" charset="0"/>
                          <a:cs typeface="Arial" panose="020B0604020202020204" pitchFamily="34" charset="0"/>
                        </a:rPr>
                        <a:t>13 (29.5)</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6842" marR="6842" marT="6842"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ACB4">
                        <a:tint val="20000"/>
                      </a:srgb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ctr" fontAlgn="b"/>
                      <a:r>
                        <a:rPr lang="en-US" sz="1000" u="none" strike="noStrike" dirty="0">
                          <a:effectLst/>
                          <a:latin typeface="Arial" panose="020B0604020202020204" pitchFamily="34" charset="0"/>
                          <a:cs typeface="Arial" panose="020B0604020202020204" pitchFamily="34" charset="0"/>
                        </a:rPr>
                        <a:t>11 (11.8)</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6842" marR="6842" marT="6842"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ACB4">
                        <a:tint val="20000"/>
                      </a:srgbClr>
                    </a:solidFill>
                  </a:tcPr>
                </a:tc>
                <a:extLst>
                  <a:ext uri="{0D108BD9-81ED-4DB2-BD59-A6C34878D82A}">
                    <a16:rowId xmlns:a16="http://schemas.microsoft.com/office/drawing/2014/main" val="3597472616"/>
                  </a:ext>
                </a:extLst>
              </a:tr>
              <a:tr h="164388">
                <a:tc gridSpan="3">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l" fontAlgn="b"/>
                      <a:r>
                        <a:rPr lang="en-US" sz="1000" b="1" u="none" strike="noStrike" dirty="0">
                          <a:effectLst/>
                          <a:latin typeface="Arial" panose="020B0604020202020204" pitchFamily="34" charset="0"/>
                          <a:cs typeface="Arial" panose="020B0604020202020204" pitchFamily="34" charset="0"/>
                        </a:rPr>
                        <a:t>PV-related symptoms during the baseline period, n (%) </a:t>
                      </a:r>
                      <a:endParaRPr lang="en-US" sz="1000" b="1" i="0" u="none" strike="noStrike" dirty="0">
                        <a:solidFill>
                          <a:srgbClr val="000000"/>
                        </a:solidFill>
                        <a:effectLst/>
                        <a:latin typeface="Arial" panose="020B0604020202020204" pitchFamily="34" charset="0"/>
                        <a:cs typeface="Arial" panose="020B0604020202020204" pitchFamily="34" charset="0"/>
                      </a:endParaRPr>
                    </a:p>
                  </a:txBody>
                  <a:tcPr marL="45720" marR="6842" marT="6842"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ACB4">
                        <a:tint val="40000"/>
                      </a:srgbClr>
                    </a:solidFill>
                  </a:tcPr>
                </a:tc>
                <a:tc hMerge="1">
                  <a:txBody>
                    <a:bodyPr/>
                    <a:lstStyle/>
                    <a:p>
                      <a:endParaRPr lang="en-US"/>
                    </a:p>
                  </a:txBody>
                  <a:tcPr/>
                </a:tc>
                <a:tc hMerge="1">
                  <a:txBody>
                    <a:bodyPr/>
                    <a:lstStyle/>
                    <a:p>
                      <a:endParaRPr lang="en-US"/>
                    </a:p>
                  </a:txBody>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ctr" fontAlgn="ctr"/>
                      <a:r>
                        <a:rPr lang="en-US" sz="1000" u="none" strike="noStrike" dirty="0">
                          <a:effectLst/>
                          <a:latin typeface="Arial" panose="020B0604020202020204" pitchFamily="34" charset="0"/>
                          <a:cs typeface="Arial" panose="020B0604020202020204" pitchFamily="34" charset="0"/>
                        </a:rPr>
                        <a:t> </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6842" marR="6842" marT="6842"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ACB4">
                        <a:tint val="40000"/>
                      </a:srgbClr>
                    </a:solidFill>
                  </a:tcPr>
                </a:tc>
                <a:extLst>
                  <a:ext uri="{0D108BD9-81ED-4DB2-BD59-A6C34878D82A}">
                    <a16:rowId xmlns:a16="http://schemas.microsoft.com/office/drawing/2014/main" val="1015906492"/>
                  </a:ext>
                </a:extLst>
              </a:tr>
              <a:tr h="164388">
                <a:tc gridSpan="2">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l" fontAlgn="b"/>
                      <a:r>
                        <a:rPr lang="en-US" sz="1000" u="none" strike="noStrike">
                          <a:effectLst/>
                          <a:latin typeface="Arial" panose="020B0604020202020204" pitchFamily="34" charset="0"/>
                          <a:cs typeface="Arial" panose="020B0604020202020204" pitchFamily="34" charset="0"/>
                        </a:rPr>
                        <a:t>Fatigue</a:t>
                      </a:r>
                      <a:endParaRPr lang="en-US" sz="1000" b="0" i="0" u="none" strike="noStrike">
                        <a:solidFill>
                          <a:srgbClr val="000000"/>
                        </a:solidFill>
                        <a:effectLst/>
                        <a:latin typeface="Arial" panose="020B0604020202020204" pitchFamily="34" charset="0"/>
                        <a:cs typeface="Arial" panose="020B0604020202020204" pitchFamily="34" charset="0"/>
                      </a:endParaRPr>
                    </a:p>
                  </a:txBody>
                  <a:tcPr marL="123151" marR="6842" marT="6842"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ACB4">
                        <a:tint val="20000"/>
                      </a:srgbClr>
                    </a:solidFill>
                  </a:tcPr>
                </a:tc>
                <a:tc hMerge="1">
                  <a:txBody>
                    <a:bodyPr/>
                    <a:lstStyle/>
                    <a:p>
                      <a:pPr algn="l" fontAlgn="b"/>
                      <a:endParaRPr lang="en-US" sz="1000" b="0" i="0" u="none" strike="noStrike">
                        <a:solidFill>
                          <a:srgbClr val="000000"/>
                        </a:solidFill>
                        <a:effectLst/>
                        <a:latin typeface="Arial" panose="020B0604020202020204" pitchFamily="34" charset="0"/>
                        <a:cs typeface="Arial" panose="020B0604020202020204" pitchFamily="34" charset="0"/>
                      </a:endParaRPr>
                    </a:p>
                  </a:txBody>
                  <a:tcPr marL="123151" marR="6842" marT="6842"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ACB4">
                        <a:tint val="20000"/>
                      </a:srgbClr>
                    </a:solidFill>
                  </a:tcPr>
                </a:tc>
                <a:tc>
                  <a:txBody>
                    <a:bodyPr/>
                    <a:lstStyle/>
                    <a:p>
                      <a:pPr algn="ctr" fontAlgn="b"/>
                      <a:r>
                        <a:rPr lang="en-US" sz="1000" u="none" strike="noStrike" dirty="0">
                          <a:effectLst/>
                          <a:latin typeface="Arial" panose="020B0604020202020204" pitchFamily="34" charset="0"/>
                          <a:cs typeface="Arial" panose="020B0604020202020204" pitchFamily="34" charset="0"/>
                        </a:rPr>
                        <a:t>8 (18.2)</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6842" marR="6842" marT="6842"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ACB4">
                        <a:tint val="20000"/>
                      </a:srgb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ctr" fontAlgn="b"/>
                      <a:r>
                        <a:rPr lang="en-US" sz="1000" u="none" strike="noStrike" dirty="0">
                          <a:effectLst/>
                          <a:latin typeface="Arial" panose="020B0604020202020204" pitchFamily="34" charset="0"/>
                          <a:cs typeface="Arial" panose="020B0604020202020204" pitchFamily="34" charset="0"/>
                        </a:rPr>
                        <a:t>15 (16.1)</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6842" marR="6842" marT="6842"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ACB4">
                        <a:tint val="20000"/>
                      </a:srgbClr>
                    </a:solidFill>
                  </a:tcPr>
                </a:tc>
                <a:extLst>
                  <a:ext uri="{0D108BD9-81ED-4DB2-BD59-A6C34878D82A}">
                    <a16:rowId xmlns:a16="http://schemas.microsoft.com/office/drawing/2014/main" val="2676304793"/>
                  </a:ext>
                </a:extLst>
              </a:tr>
              <a:tr h="164388">
                <a:tc gridSpan="2">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l" fontAlgn="b"/>
                      <a:r>
                        <a:rPr lang="en-US" sz="1000" u="none" strike="noStrike" dirty="0">
                          <a:effectLst/>
                          <a:latin typeface="Arial" panose="020B0604020202020204" pitchFamily="34" charset="0"/>
                          <a:cs typeface="Arial" panose="020B0604020202020204" pitchFamily="34" charset="0"/>
                        </a:rPr>
                        <a:t>Pruritus</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123151" marR="6842" marT="6842"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ACB4">
                        <a:tint val="40000"/>
                      </a:srgbClr>
                    </a:solidFill>
                  </a:tcPr>
                </a:tc>
                <a:tc hMerge="1">
                  <a:txBody>
                    <a:bodyPr/>
                    <a:lstStyle/>
                    <a:p>
                      <a:pPr algn="l" fontAlgn="b"/>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123151" marR="6842" marT="6842"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ACB4">
                        <a:tint val="40000"/>
                      </a:srgbClr>
                    </a:solidFill>
                  </a:tcPr>
                </a:tc>
                <a:tc>
                  <a:txBody>
                    <a:bodyPr/>
                    <a:lstStyle/>
                    <a:p>
                      <a:pPr algn="ctr" fontAlgn="b"/>
                      <a:r>
                        <a:rPr lang="en-US" sz="1000" u="none" strike="noStrike" dirty="0">
                          <a:effectLst/>
                          <a:latin typeface="Arial" panose="020B0604020202020204" pitchFamily="34" charset="0"/>
                          <a:cs typeface="Arial" panose="020B0604020202020204" pitchFamily="34" charset="0"/>
                        </a:rPr>
                        <a:t>7 (15.9)</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6842" marR="6842" marT="6842"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ACB4">
                        <a:tint val="40000"/>
                      </a:srgb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ctr" fontAlgn="b"/>
                      <a:r>
                        <a:rPr lang="en-US" sz="1000" u="none" strike="noStrike" dirty="0">
                          <a:effectLst/>
                          <a:latin typeface="Arial" panose="020B0604020202020204" pitchFamily="34" charset="0"/>
                          <a:cs typeface="Arial" panose="020B0604020202020204" pitchFamily="34" charset="0"/>
                        </a:rPr>
                        <a:t>13 (14.0)</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6842" marR="6842" marT="6842"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ACB4">
                        <a:tint val="40000"/>
                      </a:srgbClr>
                    </a:solidFill>
                  </a:tcPr>
                </a:tc>
                <a:extLst>
                  <a:ext uri="{0D108BD9-81ED-4DB2-BD59-A6C34878D82A}">
                    <a16:rowId xmlns:a16="http://schemas.microsoft.com/office/drawing/2014/main" val="4195719162"/>
                  </a:ext>
                </a:extLst>
              </a:tr>
              <a:tr h="164388">
                <a:tc gridSpan="2">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l" fontAlgn="ctr"/>
                      <a:r>
                        <a:rPr lang="en-US" sz="1000" u="none" strike="noStrike" dirty="0">
                          <a:effectLst/>
                          <a:latin typeface="Arial" panose="020B0604020202020204" pitchFamily="34" charset="0"/>
                          <a:cs typeface="Arial" panose="020B0604020202020204" pitchFamily="34" charset="0"/>
                        </a:rPr>
                        <a:t>Night sweats</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123151" marR="6842" marT="6842"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ACB4">
                        <a:tint val="20000"/>
                      </a:srgbClr>
                    </a:solidFill>
                  </a:tcPr>
                </a:tc>
                <a:tc hMerge="1">
                  <a:txBody>
                    <a:bodyPr/>
                    <a:lstStyle/>
                    <a:p>
                      <a:pPr algn="l" fontAlgn="ct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123151" marR="6842" marT="6842"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ACB4">
                        <a:tint val="20000"/>
                      </a:srgbClr>
                    </a:solidFill>
                  </a:tcPr>
                </a:tc>
                <a:tc>
                  <a:txBody>
                    <a:bodyPr/>
                    <a:lstStyle/>
                    <a:p>
                      <a:pPr algn="ctr" fontAlgn="ctr"/>
                      <a:r>
                        <a:rPr lang="en-US" sz="1000" u="none" strike="noStrike" dirty="0">
                          <a:effectLst/>
                          <a:latin typeface="Arial" panose="020B0604020202020204" pitchFamily="34" charset="0"/>
                          <a:cs typeface="Arial" panose="020B0604020202020204" pitchFamily="34" charset="0"/>
                        </a:rPr>
                        <a:t>3 (6.8)</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6842" marR="6842" marT="6842"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ACB4">
                        <a:tint val="20000"/>
                      </a:srgb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ctr" fontAlgn="b"/>
                      <a:r>
                        <a:rPr lang="en-US" sz="1000" u="none" strike="noStrike" dirty="0">
                          <a:effectLst/>
                          <a:latin typeface="Arial" panose="020B0604020202020204" pitchFamily="34" charset="0"/>
                          <a:cs typeface="Arial" panose="020B0604020202020204" pitchFamily="34" charset="0"/>
                        </a:rPr>
                        <a:t>3 (3.2)</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6842" marR="6842" marT="6842"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ACB4">
                        <a:tint val="20000"/>
                      </a:srgbClr>
                    </a:solidFill>
                  </a:tcPr>
                </a:tc>
                <a:extLst>
                  <a:ext uri="{0D108BD9-81ED-4DB2-BD59-A6C34878D82A}">
                    <a16:rowId xmlns:a16="http://schemas.microsoft.com/office/drawing/2014/main" val="611497783"/>
                  </a:ext>
                </a:extLst>
              </a:tr>
              <a:tr h="164388">
                <a:tc gridSpan="2">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l" fontAlgn="ctr"/>
                      <a:r>
                        <a:rPr lang="en-US" sz="1000" u="none" strike="noStrike">
                          <a:effectLst/>
                          <a:latin typeface="Arial" panose="020B0604020202020204" pitchFamily="34" charset="0"/>
                          <a:cs typeface="Arial" panose="020B0604020202020204" pitchFamily="34" charset="0"/>
                        </a:rPr>
                        <a:t>Abdominal pain</a:t>
                      </a:r>
                      <a:endParaRPr lang="en-US" sz="1000" b="0" i="0" u="none" strike="noStrike">
                        <a:solidFill>
                          <a:srgbClr val="000000"/>
                        </a:solidFill>
                        <a:effectLst/>
                        <a:latin typeface="Arial" panose="020B0604020202020204" pitchFamily="34" charset="0"/>
                        <a:cs typeface="Arial" panose="020B0604020202020204" pitchFamily="34" charset="0"/>
                      </a:endParaRPr>
                    </a:p>
                  </a:txBody>
                  <a:tcPr marL="123151" marR="6842" marT="6842"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ACB4">
                        <a:tint val="40000"/>
                      </a:srgbClr>
                    </a:solidFill>
                  </a:tcPr>
                </a:tc>
                <a:tc hMerge="1">
                  <a:txBody>
                    <a:bodyPr/>
                    <a:lstStyle/>
                    <a:p>
                      <a:pPr algn="l" fontAlgn="ctr"/>
                      <a:endParaRPr lang="en-US" sz="1000" b="0" i="0" u="none" strike="noStrike">
                        <a:solidFill>
                          <a:srgbClr val="000000"/>
                        </a:solidFill>
                        <a:effectLst/>
                        <a:latin typeface="Arial" panose="020B0604020202020204" pitchFamily="34" charset="0"/>
                        <a:cs typeface="Arial" panose="020B0604020202020204" pitchFamily="34" charset="0"/>
                      </a:endParaRPr>
                    </a:p>
                  </a:txBody>
                  <a:tcPr marL="123151" marR="6842" marT="6842"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ACB4">
                        <a:tint val="40000"/>
                      </a:srgbClr>
                    </a:solidFill>
                  </a:tcPr>
                </a:tc>
                <a:tc>
                  <a:txBody>
                    <a:bodyPr/>
                    <a:lstStyle/>
                    <a:p>
                      <a:pPr algn="ctr" fontAlgn="ctr"/>
                      <a:r>
                        <a:rPr lang="en-US" sz="1000" u="none" strike="noStrike" dirty="0">
                          <a:effectLst/>
                          <a:latin typeface="Arial" panose="020B0604020202020204" pitchFamily="34" charset="0"/>
                          <a:cs typeface="Arial" panose="020B0604020202020204" pitchFamily="34" charset="0"/>
                        </a:rPr>
                        <a:t>2 (4.5)</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6842" marR="6842" marT="6842"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ACB4">
                        <a:tint val="40000"/>
                      </a:srgb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ctr" fontAlgn="b"/>
                      <a:r>
                        <a:rPr lang="en-US" sz="1000" u="none" strike="noStrike" dirty="0">
                          <a:effectLst/>
                          <a:latin typeface="Arial" panose="020B0604020202020204" pitchFamily="34" charset="0"/>
                          <a:cs typeface="Arial" panose="020B0604020202020204" pitchFamily="34" charset="0"/>
                        </a:rPr>
                        <a:t>4 (4.3)</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6842" marR="6842" marT="6842"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ACB4">
                        <a:tint val="40000"/>
                      </a:srgbClr>
                    </a:solidFill>
                  </a:tcPr>
                </a:tc>
                <a:extLst>
                  <a:ext uri="{0D108BD9-81ED-4DB2-BD59-A6C34878D82A}">
                    <a16:rowId xmlns:a16="http://schemas.microsoft.com/office/drawing/2014/main" val="474645250"/>
                  </a:ext>
                </a:extLst>
              </a:tr>
              <a:tr h="164388">
                <a:tc gridSpan="2">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l" fontAlgn="b"/>
                      <a:r>
                        <a:rPr lang="en-US" sz="1000" u="none" strike="noStrike">
                          <a:effectLst/>
                          <a:latin typeface="Arial" panose="020B0604020202020204" pitchFamily="34" charset="0"/>
                          <a:cs typeface="Arial" panose="020B0604020202020204" pitchFamily="34" charset="0"/>
                        </a:rPr>
                        <a:t>Inactivity</a:t>
                      </a:r>
                      <a:endParaRPr lang="en-US" sz="1000" b="0" i="0" u="none" strike="noStrike">
                        <a:solidFill>
                          <a:srgbClr val="000000"/>
                        </a:solidFill>
                        <a:effectLst/>
                        <a:latin typeface="Arial" panose="020B0604020202020204" pitchFamily="34" charset="0"/>
                        <a:cs typeface="Arial" panose="020B0604020202020204" pitchFamily="34" charset="0"/>
                      </a:endParaRPr>
                    </a:p>
                  </a:txBody>
                  <a:tcPr marL="123151" marR="6842" marT="6842"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ACB4">
                        <a:tint val="20000"/>
                      </a:srgbClr>
                    </a:solidFill>
                  </a:tcPr>
                </a:tc>
                <a:tc hMerge="1">
                  <a:txBody>
                    <a:bodyPr/>
                    <a:lstStyle/>
                    <a:p>
                      <a:pPr algn="l" fontAlgn="b"/>
                      <a:endParaRPr lang="en-US" sz="1000" b="0" i="0" u="none" strike="noStrike">
                        <a:solidFill>
                          <a:srgbClr val="000000"/>
                        </a:solidFill>
                        <a:effectLst/>
                        <a:latin typeface="Arial" panose="020B0604020202020204" pitchFamily="34" charset="0"/>
                        <a:cs typeface="Arial" panose="020B0604020202020204" pitchFamily="34" charset="0"/>
                      </a:endParaRPr>
                    </a:p>
                  </a:txBody>
                  <a:tcPr marL="123151" marR="6842" marT="6842"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ACB4">
                        <a:tint val="20000"/>
                      </a:srgbClr>
                    </a:solidFill>
                  </a:tcPr>
                </a:tc>
                <a:tc>
                  <a:txBody>
                    <a:bodyPr/>
                    <a:lstStyle/>
                    <a:p>
                      <a:pPr algn="ctr" fontAlgn="b"/>
                      <a:r>
                        <a:rPr lang="en-US" sz="1000" u="none" strike="noStrike" dirty="0">
                          <a:effectLst/>
                          <a:latin typeface="Arial" panose="020B0604020202020204" pitchFamily="34" charset="0"/>
                          <a:cs typeface="Arial" panose="020B0604020202020204" pitchFamily="34" charset="0"/>
                        </a:rPr>
                        <a:t>1 (2.3)</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6842" marR="6842" marT="6842"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ACB4">
                        <a:tint val="20000"/>
                      </a:srgb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ctr" fontAlgn="b"/>
                      <a:r>
                        <a:rPr lang="en-US" sz="1000" u="none" strike="noStrike" dirty="0">
                          <a:effectLst/>
                          <a:latin typeface="Arial" panose="020B0604020202020204" pitchFamily="34" charset="0"/>
                          <a:cs typeface="Arial" panose="020B0604020202020204" pitchFamily="34" charset="0"/>
                        </a:rPr>
                        <a:t>0</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6842" marR="6842" marT="6842"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ACB4">
                        <a:tint val="20000"/>
                      </a:srgbClr>
                    </a:solidFill>
                  </a:tcPr>
                </a:tc>
                <a:extLst>
                  <a:ext uri="{0D108BD9-81ED-4DB2-BD59-A6C34878D82A}">
                    <a16:rowId xmlns:a16="http://schemas.microsoft.com/office/drawing/2014/main" val="278640953"/>
                  </a:ext>
                </a:extLst>
              </a:tr>
              <a:tr h="164388">
                <a:tc gridSpan="2">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l" fontAlgn="b"/>
                      <a:r>
                        <a:rPr lang="en-US" sz="1000" u="none" strike="noStrike">
                          <a:effectLst/>
                          <a:latin typeface="Arial" panose="020B0604020202020204" pitchFamily="34" charset="0"/>
                          <a:cs typeface="Arial" panose="020B0604020202020204" pitchFamily="34" charset="0"/>
                        </a:rPr>
                        <a:t>Early satiety</a:t>
                      </a:r>
                      <a:endParaRPr lang="en-US" sz="1000" b="0" i="0" u="none" strike="noStrike">
                        <a:solidFill>
                          <a:srgbClr val="000000"/>
                        </a:solidFill>
                        <a:effectLst/>
                        <a:latin typeface="Arial" panose="020B0604020202020204" pitchFamily="34" charset="0"/>
                        <a:cs typeface="Arial" panose="020B0604020202020204" pitchFamily="34" charset="0"/>
                      </a:endParaRPr>
                    </a:p>
                  </a:txBody>
                  <a:tcPr marL="123151" marR="6842" marT="6842"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ACB4">
                        <a:tint val="40000"/>
                      </a:srgbClr>
                    </a:solidFill>
                  </a:tcPr>
                </a:tc>
                <a:tc hMerge="1">
                  <a:txBody>
                    <a:bodyPr/>
                    <a:lstStyle/>
                    <a:p>
                      <a:pPr algn="l" fontAlgn="b"/>
                      <a:endParaRPr lang="en-US" sz="1000" b="0" i="0" u="none" strike="noStrike">
                        <a:solidFill>
                          <a:srgbClr val="000000"/>
                        </a:solidFill>
                        <a:effectLst/>
                        <a:latin typeface="Arial" panose="020B0604020202020204" pitchFamily="34" charset="0"/>
                        <a:cs typeface="Arial" panose="020B0604020202020204" pitchFamily="34" charset="0"/>
                      </a:endParaRPr>
                    </a:p>
                  </a:txBody>
                  <a:tcPr marL="123151" marR="6842" marT="6842"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ACB4">
                        <a:tint val="40000"/>
                      </a:srgbClr>
                    </a:solidFill>
                  </a:tcPr>
                </a:tc>
                <a:tc>
                  <a:txBody>
                    <a:bodyPr/>
                    <a:lstStyle/>
                    <a:p>
                      <a:pPr algn="ctr" fontAlgn="b"/>
                      <a:r>
                        <a:rPr lang="en-US" sz="1000" u="none" strike="noStrike" dirty="0">
                          <a:effectLst/>
                          <a:latin typeface="Arial" panose="020B0604020202020204" pitchFamily="34" charset="0"/>
                          <a:cs typeface="Arial" panose="020B0604020202020204" pitchFamily="34" charset="0"/>
                        </a:rPr>
                        <a:t>0</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6842" marR="6842" marT="6842"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ACB4">
                        <a:tint val="40000"/>
                      </a:srgb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ctr" fontAlgn="b"/>
                      <a:r>
                        <a:rPr lang="en-US" sz="1000" u="none" strike="noStrike" dirty="0">
                          <a:effectLst/>
                          <a:latin typeface="Arial" panose="020B0604020202020204" pitchFamily="34" charset="0"/>
                          <a:cs typeface="Arial" panose="020B0604020202020204" pitchFamily="34" charset="0"/>
                        </a:rPr>
                        <a:t>3 (3.2)</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6842" marR="6842" marT="6842"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ACB4">
                        <a:tint val="40000"/>
                      </a:srgbClr>
                    </a:solidFill>
                  </a:tcPr>
                </a:tc>
                <a:extLst>
                  <a:ext uri="{0D108BD9-81ED-4DB2-BD59-A6C34878D82A}">
                    <a16:rowId xmlns:a16="http://schemas.microsoft.com/office/drawing/2014/main" val="2253771769"/>
                  </a:ext>
                </a:extLst>
              </a:tr>
              <a:tr h="164388">
                <a:tc gridSpan="2">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l" fontAlgn="b"/>
                      <a:r>
                        <a:rPr lang="en-US" sz="1000" u="none" strike="noStrike">
                          <a:effectLst/>
                          <a:latin typeface="Arial" panose="020B0604020202020204" pitchFamily="34" charset="0"/>
                          <a:cs typeface="Arial" panose="020B0604020202020204" pitchFamily="34" charset="0"/>
                        </a:rPr>
                        <a:t>Problems with concentration</a:t>
                      </a:r>
                      <a:endParaRPr lang="en-US" sz="1000" b="0" i="0" u="none" strike="noStrike">
                        <a:solidFill>
                          <a:srgbClr val="000000"/>
                        </a:solidFill>
                        <a:effectLst/>
                        <a:latin typeface="Arial" panose="020B0604020202020204" pitchFamily="34" charset="0"/>
                        <a:cs typeface="Arial" panose="020B0604020202020204" pitchFamily="34" charset="0"/>
                      </a:endParaRPr>
                    </a:p>
                  </a:txBody>
                  <a:tcPr marL="123151" marR="6842" marT="6842"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ACB4">
                        <a:tint val="20000"/>
                      </a:srgbClr>
                    </a:solidFill>
                  </a:tcPr>
                </a:tc>
                <a:tc hMerge="1">
                  <a:txBody>
                    <a:bodyPr/>
                    <a:lstStyle/>
                    <a:p>
                      <a:pPr algn="l" fontAlgn="b"/>
                      <a:endParaRPr lang="en-US" sz="1000" b="0" i="0" u="none" strike="noStrike">
                        <a:solidFill>
                          <a:srgbClr val="000000"/>
                        </a:solidFill>
                        <a:effectLst/>
                        <a:latin typeface="Arial" panose="020B0604020202020204" pitchFamily="34" charset="0"/>
                        <a:cs typeface="Arial" panose="020B0604020202020204" pitchFamily="34" charset="0"/>
                      </a:endParaRPr>
                    </a:p>
                  </a:txBody>
                  <a:tcPr marL="123151" marR="6842" marT="6842"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ACB4">
                        <a:tint val="20000"/>
                      </a:srgbClr>
                    </a:solidFill>
                  </a:tcPr>
                </a:tc>
                <a:tc>
                  <a:txBody>
                    <a:bodyPr/>
                    <a:lstStyle/>
                    <a:p>
                      <a:pPr algn="ctr" fontAlgn="b"/>
                      <a:r>
                        <a:rPr lang="en-US" sz="1000" u="none" strike="noStrike" dirty="0">
                          <a:effectLst/>
                          <a:latin typeface="Arial" panose="020B0604020202020204" pitchFamily="34" charset="0"/>
                          <a:cs typeface="Arial" panose="020B0604020202020204" pitchFamily="34" charset="0"/>
                        </a:rPr>
                        <a:t>0 </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6842" marR="6842" marT="6842"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ACB4">
                        <a:tint val="20000"/>
                      </a:srgb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ctr" fontAlgn="b"/>
                      <a:r>
                        <a:rPr lang="en-US" sz="1000" u="none" strike="noStrike" dirty="0">
                          <a:effectLst/>
                          <a:latin typeface="Arial" panose="020B0604020202020204" pitchFamily="34" charset="0"/>
                          <a:cs typeface="Arial" panose="020B0604020202020204" pitchFamily="34" charset="0"/>
                        </a:rPr>
                        <a:t>2 (2.2)</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6842" marR="6842" marT="6842"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ACB4">
                        <a:tint val="20000"/>
                      </a:srgbClr>
                    </a:solidFill>
                  </a:tcPr>
                </a:tc>
                <a:extLst>
                  <a:ext uri="{0D108BD9-81ED-4DB2-BD59-A6C34878D82A}">
                    <a16:rowId xmlns:a16="http://schemas.microsoft.com/office/drawing/2014/main" val="293409274"/>
                  </a:ext>
                </a:extLst>
              </a:tr>
              <a:tr h="164388">
                <a:tc gridSpan="2">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l" fontAlgn="b"/>
                      <a:r>
                        <a:rPr lang="en-US" sz="1000" u="none" strike="noStrike">
                          <a:effectLst/>
                          <a:latin typeface="Arial" panose="020B0604020202020204" pitchFamily="34" charset="0"/>
                          <a:cs typeface="Arial" panose="020B0604020202020204" pitchFamily="34" charset="0"/>
                        </a:rPr>
                        <a:t>Unintentional weight loss</a:t>
                      </a:r>
                      <a:endParaRPr lang="en-US" sz="1000" b="0" i="0" u="none" strike="noStrike">
                        <a:solidFill>
                          <a:srgbClr val="000000"/>
                        </a:solidFill>
                        <a:effectLst/>
                        <a:latin typeface="Arial" panose="020B0604020202020204" pitchFamily="34" charset="0"/>
                        <a:cs typeface="Arial" panose="020B0604020202020204" pitchFamily="34" charset="0"/>
                      </a:endParaRPr>
                    </a:p>
                  </a:txBody>
                  <a:tcPr marL="123151" marR="6842" marT="6842"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ACB4">
                        <a:tint val="40000"/>
                      </a:srgbClr>
                    </a:solidFill>
                  </a:tcPr>
                </a:tc>
                <a:tc hMerge="1">
                  <a:txBody>
                    <a:bodyPr/>
                    <a:lstStyle/>
                    <a:p>
                      <a:pPr algn="l" fontAlgn="b"/>
                      <a:endParaRPr lang="en-US" sz="1000" b="0" i="0" u="none" strike="noStrike">
                        <a:solidFill>
                          <a:srgbClr val="000000"/>
                        </a:solidFill>
                        <a:effectLst/>
                        <a:latin typeface="Arial" panose="020B0604020202020204" pitchFamily="34" charset="0"/>
                        <a:cs typeface="Arial" panose="020B0604020202020204" pitchFamily="34" charset="0"/>
                      </a:endParaRPr>
                    </a:p>
                  </a:txBody>
                  <a:tcPr marL="123151" marR="6842" marT="6842"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ACB4">
                        <a:tint val="40000"/>
                      </a:srgbClr>
                    </a:solidFill>
                  </a:tcPr>
                </a:tc>
                <a:tc>
                  <a:txBody>
                    <a:bodyPr/>
                    <a:lstStyle/>
                    <a:p>
                      <a:pPr algn="ctr" fontAlgn="b"/>
                      <a:r>
                        <a:rPr lang="en-US" sz="1000" u="none" strike="noStrike" dirty="0">
                          <a:effectLst/>
                          <a:latin typeface="Arial" panose="020B0604020202020204" pitchFamily="34" charset="0"/>
                          <a:cs typeface="Arial" panose="020B0604020202020204" pitchFamily="34" charset="0"/>
                        </a:rPr>
                        <a:t>0</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6842" marR="6842" marT="6842"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ACB4">
                        <a:tint val="40000"/>
                      </a:srgb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ctr" fontAlgn="b"/>
                      <a:r>
                        <a:rPr lang="en-US" sz="1000" u="none" strike="noStrike" dirty="0">
                          <a:effectLst/>
                          <a:latin typeface="Arial" panose="020B0604020202020204" pitchFamily="34" charset="0"/>
                          <a:cs typeface="Arial" panose="020B0604020202020204" pitchFamily="34" charset="0"/>
                        </a:rPr>
                        <a:t>2 (2.2)</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6842" marR="6842" marT="6842"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ACB4">
                        <a:tint val="40000"/>
                      </a:srgbClr>
                    </a:solidFill>
                  </a:tcPr>
                </a:tc>
                <a:extLst>
                  <a:ext uri="{0D108BD9-81ED-4DB2-BD59-A6C34878D82A}">
                    <a16:rowId xmlns:a16="http://schemas.microsoft.com/office/drawing/2014/main" val="4056309237"/>
                  </a:ext>
                </a:extLst>
              </a:tr>
              <a:tr h="164388">
                <a:tc gridSpan="2">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l" fontAlgn="b"/>
                      <a:r>
                        <a:rPr lang="en-US" sz="1000" u="none" strike="noStrike">
                          <a:effectLst/>
                          <a:latin typeface="Arial" panose="020B0604020202020204" pitchFamily="34" charset="0"/>
                          <a:cs typeface="Arial" panose="020B0604020202020204" pitchFamily="34" charset="0"/>
                        </a:rPr>
                        <a:t>Fever</a:t>
                      </a:r>
                      <a:endParaRPr lang="en-US" sz="1000" b="0" i="0" u="none" strike="noStrike">
                        <a:solidFill>
                          <a:srgbClr val="000000"/>
                        </a:solidFill>
                        <a:effectLst/>
                        <a:latin typeface="Arial" panose="020B0604020202020204" pitchFamily="34" charset="0"/>
                        <a:cs typeface="Arial" panose="020B0604020202020204" pitchFamily="34" charset="0"/>
                      </a:endParaRPr>
                    </a:p>
                  </a:txBody>
                  <a:tcPr marL="123151" marR="6842" marT="6842"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ACB4">
                        <a:tint val="20000"/>
                      </a:srgbClr>
                    </a:solidFill>
                  </a:tcPr>
                </a:tc>
                <a:tc hMerge="1">
                  <a:txBody>
                    <a:bodyPr/>
                    <a:lstStyle/>
                    <a:p>
                      <a:pPr algn="l" fontAlgn="b"/>
                      <a:endParaRPr lang="en-US" sz="1000" b="0" i="0" u="none" strike="noStrike">
                        <a:solidFill>
                          <a:srgbClr val="000000"/>
                        </a:solidFill>
                        <a:effectLst/>
                        <a:latin typeface="Arial" panose="020B0604020202020204" pitchFamily="34" charset="0"/>
                        <a:cs typeface="Arial" panose="020B0604020202020204" pitchFamily="34" charset="0"/>
                      </a:endParaRPr>
                    </a:p>
                  </a:txBody>
                  <a:tcPr marL="123151" marR="6842" marT="6842"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ACB4">
                        <a:tint val="20000"/>
                      </a:srgbClr>
                    </a:solidFill>
                  </a:tcPr>
                </a:tc>
                <a:tc>
                  <a:txBody>
                    <a:bodyPr/>
                    <a:lstStyle/>
                    <a:p>
                      <a:pPr algn="ctr" fontAlgn="b"/>
                      <a:r>
                        <a:rPr lang="en-US" sz="1000" u="none" strike="noStrike" dirty="0">
                          <a:effectLst/>
                          <a:latin typeface="Arial" panose="020B0604020202020204" pitchFamily="34" charset="0"/>
                          <a:cs typeface="Arial" panose="020B0604020202020204" pitchFamily="34" charset="0"/>
                        </a:rPr>
                        <a:t>0</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6842" marR="6842" marT="6842"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ACB4">
                        <a:tint val="20000"/>
                      </a:srgb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ctr" fontAlgn="b"/>
                      <a:r>
                        <a:rPr lang="en-US" sz="1000" u="none" strike="noStrike" dirty="0">
                          <a:effectLst/>
                          <a:latin typeface="Arial" panose="020B0604020202020204" pitchFamily="34" charset="0"/>
                          <a:cs typeface="Arial" panose="020B0604020202020204" pitchFamily="34" charset="0"/>
                        </a:rPr>
                        <a:t>1 (1.1)</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6842" marR="6842" marT="6842"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ACB4">
                        <a:tint val="20000"/>
                      </a:srgbClr>
                    </a:solidFill>
                  </a:tcPr>
                </a:tc>
                <a:extLst>
                  <a:ext uri="{0D108BD9-81ED-4DB2-BD59-A6C34878D82A}">
                    <a16:rowId xmlns:a16="http://schemas.microsoft.com/office/drawing/2014/main" val="928707995"/>
                  </a:ext>
                </a:extLst>
              </a:tr>
              <a:tr h="164388">
                <a:tc gridSpan="2">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l" fontAlgn="ctr"/>
                      <a:r>
                        <a:rPr lang="en-US" sz="1000" u="none" strike="noStrike" dirty="0">
                          <a:effectLst/>
                          <a:latin typeface="Arial" panose="020B0604020202020204" pitchFamily="34" charset="0"/>
                          <a:cs typeface="Arial" panose="020B0604020202020204" pitchFamily="34" charset="0"/>
                        </a:rPr>
                        <a:t>Other</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123151" marR="6842" marT="6842"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ACB4">
                        <a:tint val="40000"/>
                      </a:srgbClr>
                    </a:solidFill>
                  </a:tcPr>
                </a:tc>
                <a:tc hMerge="1">
                  <a:txBody>
                    <a:bodyPr/>
                    <a:lstStyle/>
                    <a:p>
                      <a:pPr algn="l" fontAlgn="ct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123151" marR="6842" marT="6842"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ACB4">
                        <a:tint val="40000"/>
                      </a:srgbClr>
                    </a:solidFill>
                  </a:tcPr>
                </a:tc>
                <a:tc>
                  <a:txBody>
                    <a:bodyPr/>
                    <a:lstStyle/>
                    <a:p>
                      <a:pPr algn="ctr" fontAlgn="ctr"/>
                      <a:r>
                        <a:rPr lang="en-US" sz="1000" u="none" strike="noStrike" dirty="0">
                          <a:effectLst/>
                          <a:latin typeface="Arial" panose="020B0604020202020204" pitchFamily="34" charset="0"/>
                          <a:cs typeface="Arial" panose="020B0604020202020204" pitchFamily="34" charset="0"/>
                        </a:rPr>
                        <a:t>4 (9.1)</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6842" marR="6842" marT="6842"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ACB4">
                        <a:tint val="40000"/>
                      </a:srgb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ctr" fontAlgn="b"/>
                      <a:r>
                        <a:rPr lang="en-US" sz="1000" u="none" strike="noStrike" dirty="0">
                          <a:effectLst/>
                          <a:latin typeface="Arial" panose="020B0604020202020204" pitchFamily="34" charset="0"/>
                          <a:cs typeface="Arial" panose="020B0604020202020204" pitchFamily="34" charset="0"/>
                        </a:rPr>
                        <a:t>11 (11.8)</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6842" marR="6842" marT="6842"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ACB4">
                        <a:tint val="40000"/>
                      </a:srgbClr>
                    </a:solidFill>
                  </a:tcPr>
                </a:tc>
                <a:extLst>
                  <a:ext uri="{0D108BD9-81ED-4DB2-BD59-A6C34878D82A}">
                    <a16:rowId xmlns:a16="http://schemas.microsoft.com/office/drawing/2014/main" val="3447144556"/>
                  </a:ext>
                </a:extLst>
              </a:tr>
              <a:tr h="164388">
                <a:tc gridSpan="2">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l" fontAlgn="b"/>
                      <a:r>
                        <a:rPr lang="en-US" sz="1000" u="none" strike="noStrike" dirty="0">
                          <a:effectLst/>
                          <a:latin typeface="Arial" panose="020B0604020202020204" pitchFamily="34" charset="0"/>
                          <a:cs typeface="Arial" panose="020B0604020202020204" pitchFamily="34" charset="0"/>
                        </a:rPr>
                        <a:t>None of the above</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123151" marR="6842" marT="6842"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ACB4">
                        <a:tint val="20000"/>
                      </a:srgbClr>
                    </a:solidFill>
                  </a:tcPr>
                </a:tc>
                <a:tc hMerge="1">
                  <a:txBody>
                    <a:bodyPr/>
                    <a:lstStyle/>
                    <a:p>
                      <a:pPr algn="l" fontAlgn="b"/>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123151" marR="6842" marT="6842"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ACB4">
                        <a:tint val="20000"/>
                      </a:srgbClr>
                    </a:solidFill>
                  </a:tcPr>
                </a:tc>
                <a:tc>
                  <a:txBody>
                    <a:bodyPr/>
                    <a:lstStyle/>
                    <a:p>
                      <a:pPr algn="ctr" fontAlgn="b"/>
                      <a:r>
                        <a:rPr lang="en-US" sz="1000" u="none" strike="noStrike" dirty="0">
                          <a:effectLst/>
                          <a:latin typeface="Arial" panose="020B0604020202020204" pitchFamily="34" charset="0"/>
                          <a:cs typeface="Arial" panose="020B0604020202020204" pitchFamily="34" charset="0"/>
                        </a:rPr>
                        <a:t>32 (72.7)</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6842" marR="6842" marT="6842"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ACB4">
                        <a:tint val="20000"/>
                      </a:srgb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ctr" fontAlgn="b"/>
                      <a:r>
                        <a:rPr lang="en-US" sz="1000" u="none" strike="noStrike" dirty="0">
                          <a:effectLst/>
                          <a:latin typeface="Arial" panose="020B0604020202020204" pitchFamily="34" charset="0"/>
                          <a:cs typeface="Arial" panose="020B0604020202020204" pitchFamily="34" charset="0"/>
                        </a:rPr>
                        <a:t>66 (71.0)</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6842" marR="6842" marT="6842"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ACB4">
                        <a:tint val="20000"/>
                      </a:srgbClr>
                    </a:solidFill>
                  </a:tcPr>
                </a:tc>
                <a:extLst>
                  <a:ext uri="{0D108BD9-81ED-4DB2-BD59-A6C34878D82A}">
                    <a16:rowId xmlns:a16="http://schemas.microsoft.com/office/drawing/2014/main" val="3982707961"/>
                  </a:ext>
                </a:extLst>
              </a:tr>
              <a:tr h="298505">
                <a:tc gridSpan="2">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l" fontAlgn="t"/>
                      <a:r>
                        <a:rPr lang="en-US" sz="1000" b="1" u="none" strike="noStrike" dirty="0">
                          <a:effectLst/>
                          <a:latin typeface="Arial" panose="020B0604020202020204" pitchFamily="34" charset="0"/>
                          <a:cs typeface="Arial" panose="020B0604020202020204" pitchFamily="34" charset="0"/>
                        </a:rPr>
                        <a:t>Phlebotomies received during the baseline period, n (%)</a:t>
                      </a:r>
                      <a:endParaRPr lang="en-US" sz="1000" b="1" i="0" u="none" strike="noStrike" dirty="0">
                        <a:solidFill>
                          <a:srgbClr val="000000"/>
                        </a:solidFill>
                        <a:effectLst/>
                        <a:latin typeface="Arial" panose="020B0604020202020204" pitchFamily="34" charset="0"/>
                        <a:cs typeface="Arial" panose="020B0604020202020204" pitchFamily="34" charset="0"/>
                      </a:endParaRPr>
                    </a:p>
                  </a:txBody>
                  <a:tcPr marL="45720" marR="6842" marT="6842"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ACB4">
                        <a:tint val="40000"/>
                      </a:srgbClr>
                    </a:solidFill>
                  </a:tcPr>
                </a:tc>
                <a:tc hMerge="1">
                  <a:txBody>
                    <a:bodyPr/>
                    <a:lstStyle/>
                    <a:p>
                      <a:pPr algn="l" fontAlgn="t"/>
                      <a:endParaRPr lang="en-US" sz="1000" b="1" i="0" u="none" strike="noStrike" dirty="0">
                        <a:solidFill>
                          <a:srgbClr val="000000"/>
                        </a:solidFill>
                        <a:effectLst/>
                        <a:latin typeface="Arial" panose="020B0604020202020204" pitchFamily="34" charset="0"/>
                        <a:cs typeface="Arial" panose="020B0604020202020204" pitchFamily="34" charset="0"/>
                      </a:endParaRPr>
                    </a:p>
                  </a:txBody>
                  <a:tcPr marL="45720" marR="6842" marT="6842"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ACB4">
                        <a:tint val="40000"/>
                      </a:srgbClr>
                    </a:solidFill>
                  </a:tcPr>
                </a:tc>
                <a:tc>
                  <a:txBody>
                    <a:bodyPr/>
                    <a:lstStyle/>
                    <a:p>
                      <a:pPr algn="ctr" fontAlgn="t"/>
                      <a:r>
                        <a:rPr lang="en-US" sz="1000" u="none" strike="noStrike" dirty="0">
                          <a:effectLst/>
                          <a:latin typeface="Arial" panose="020B0604020202020204" pitchFamily="34" charset="0"/>
                          <a:cs typeface="Arial" panose="020B0604020202020204" pitchFamily="34" charset="0"/>
                        </a:rPr>
                        <a:t>16 (36.4)</a:t>
                      </a:r>
                      <a:endParaRPr lang="en-US" sz="1000" b="1" i="0" u="none" strike="noStrike" dirty="0">
                        <a:solidFill>
                          <a:srgbClr val="000000"/>
                        </a:solidFill>
                        <a:effectLst/>
                        <a:latin typeface="Arial" panose="020B0604020202020204" pitchFamily="34" charset="0"/>
                        <a:cs typeface="Arial" panose="020B0604020202020204" pitchFamily="34" charset="0"/>
                      </a:endParaRPr>
                    </a:p>
                  </a:txBody>
                  <a:tcPr marL="6842" marR="6842" marT="6842"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ACB4">
                        <a:tint val="40000"/>
                      </a:srgb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ctr" fontAlgn="b"/>
                      <a:r>
                        <a:rPr lang="en-US" sz="1000" u="none" strike="noStrike" dirty="0">
                          <a:effectLst/>
                          <a:latin typeface="Arial" panose="020B0604020202020204" pitchFamily="34" charset="0"/>
                          <a:cs typeface="Arial" panose="020B0604020202020204" pitchFamily="34" charset="0"/>
                        </a:rPr>
                        <a:t>56 (60.2)</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6842" marR="6842" marT="6842"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ACB4">
                        <a:tint val="40000"/>
                      </a:srgbClr>
                    </a:solidFill>
                  </a:tcPr>
                </a:tc>
                <a:extLst>
                  <a:ext uri="{0D108BD9-81ED-4DB2-BD59-A6C34878D82A}">
                    <a16:rowId xmlns:a16="http://schemas.microsoft.com/office/drawing/2014/main" val="950035498"/>
                  </a:ext>
                </a:extLst>
              </a:tr>
              <a:tr h="164388">
                <a:tc gridSpan="2">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l" fontAlgn="b"/>
                      <a:r>
                        <a:rPr lang="en-US" sz="1000" u="none" strike="noStrike" dirty="0">
                          <a:effectLst/>
                          <a:latin typeface="Arial" panose="020B0604020202020204" pitchFamily="34" charset="0"/>
                          <a:cs typeface="Arial" panose="020B0604020202020204" pitchFamily="34" charset="0"/>
                        </a:rPr>
                        <a:t>Number of phlebotomies received, mean (SD) [median]</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123151" marR="6842" marT="6842"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ACB4">
                        <a:tint val="20000"/>
                      </a:srgbClr>
                    </a:solidFill>
                  </a:tcPr>
                </a:tc>
                <a:tc hMerge="1">
                  <a:txBody>
                    <a:bodyPr/>
                    <a:lstStyle/>
                    <a:p>
                      <a:pPr algn="l" fontAlgn="b"/>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123151" marR="6842" marT="6842"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ACB4">
                        <a:tint val="20000"/>
                      </a:srgbClr>
                    </a:solidFill>
                  </a:tcPr>
                </a:tc>
                <a:tc>
                  <a:txBody>
                    <a:bodyPr/>
                    <a:lstStyle/>
                    <a:p>
                      <a:pPr algn="ctr" fontAlgn="b"/>
                      <a:r>
                        <a:rPr lang="en-US" sz="1000" u="none" strike="noStrike" dirty="0">
                          <a:effectLst/>
                          <a:latin typeface="Arial" panose="020B0604020202020204" pitchFamily="34" charset="0"/>
                          <a:cs typeface="Arial" panose="020B0604020202020204" pitchFamily="34" charset="0"/>
                        </a:rPr>
                        <a:t>3.8 (2.3) [3.5]</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6842" marR="6842" marT="6842"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ACB4">
                        <a:tint val="20000"/>
                      </a:srgb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ctr" fontAlgn="b"/>
                      <a:r>
                        <a:rPr lang="en-US" sz="1000" u="none" strike="noStrike" dirty="0">
                          <a:effectLst/>
                          <a:latin typeface="Arial" panose="020B0604020202020204" pitchFamily="34" charset="0"/>
                          <a:cs typeface="Arial" panose="020B0604020202020204" pitchFamily="34" charset="0"/>
                        </a:rPr>
                        <a:t>3.9 (2.8) [3.0]</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6842" marR="6842" marT="6842"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ACB4">
                        <a:tint val="20000"/>
                      </a:srgbClr>
                    </a:solidFill>
                  </a:tcPr>
                </a:tc>
                <a:extLst>
                  <a:ext uri="{0D108BD9-81ED-4DB2-BD59-A6C34878D82A}">
                    <a16:rowId xmlns:a16="http://schemas.microsoft.com/office/drawing/2014/main" val="2736817468"/>
                  </a:ext>
                </a:extLst>
              </a:tr>
            </a:tbl>
          </a:graphicData>
        </a:graphic>
      </p:graphicFrame>
      <p:sp>
        <p:nvSpPr>
          <p:cNvPr id="6" name="Slide Number Placeholder 5">
            <a:extLst>
              <a:ext uri="{FF2B5EF4-FFF2-40B4-BE49-F238E27FC236}">
                <a16:creationId xmlns:a16="http://schemas.microsoft.com/office/drawing/2014/main" id="{E70C307E-11A4-439E-9FC7-2CFC6AF2607C}"/>
              </a:ext>
            </a:extLst>
          </p:cNvPr>
          <p:cNvSpPr>
            <a:spLocks noGrp="1"/>
          </p:cNvSpPr>
          <p:nvPr>
            <p:ph type="sldNum" sz="quarter" idx="12"/>
          </p:nvPr>
        </p:nvSpPr>
        <p:spPr/>
        <p:txBody>
          <a:bodyPr/>
          <a:lstStyle/>
          <a:p>
            <a:fld id="{DA69A137-6BDB-47B4-8B9B-30BE2E63C07B}" type="slidenum">
              <a:rPr lang="en-US" smtClean="0"/>
              <a:pPr/>
              <a:t>7</a:t>
            </a:fld>
            <a:endParaRPr lang="en-US" dirty="0"/>
          </a:p>
        </p:txBody>
      </p:sp>
      <p:sp>
        <p:nvSpPr>
          <p:cNvPr id="7" name="Footer Placeholder 3">
            <a:extLst>
              <a:ext uri="{FF2B5EF4-FFF2-40B4-BE49-F238E27FC236}">
                <a16:creationId xmlns:a16="http://schemas.microsoft.com/office/drawing/2014/main" id="{C3870524-E906-482F-BF47-B411B2FE0260}"/>
              </a:ext>
            </a:extLst>
          </p:cNvPr>
          <p:cNvSpPr>
            <a:spLocks noGrp="1"/>
          </p:cNvSpPr>
          <p:nvPr>
            <p:ph type="ftr" sz="quarter" idx="3"/>
          </p:nvPr>
        </p:nvSpPr>
        <p:spPr>
          <a:xfrm>
            <a:off x="459507" y="6279132"/>
            <a:ext cx="10515599" cy="313604"/>
          </a:xfrm>
        </p:spPr>
        <p:txBody>
          <a:bodyPr/>
          <a:lstStyle/>
          <a:p>
            <a:r>
              <a:rPr lang="en-US" sz="800" baseline="30000" dirty="0"/>
              <a:t>a</a:t>
            </a:r>
            <a:r>
              <a:rPr lang="en-US" sz="800" dirty="0"/>
              <a:t> Baseline period: 12 months prior to index date (</a:t>
            </a:r>
            <a:r>
              <a:rPr lang="en-US" sz="800" dirty="0" err="1"/>
              <a:t>ie</a:t>
            </a:r>
            <a:r>
              <a:rPr lang="en-US" sz="800" dirty="0"/>
              <a:t>, time of suboptimal response to 1L therapy).</a:t>
            </a:r>
          </a:p>
        </p:txBody>
      </p:sp>
      <p:sp>
        <p:nvSpPr>
          <p:cNvPr id="8" name="TextBox 7">
            <a:extLst>
              <a:ext uri="{FF2B5EF4-FFF2-40B4-BE49-F238E27FC236}">
                <a16:creationId xmlns:a16="http://schemas.microsoft.com/office/drawing/2014/main" id="{15FD79A9-ABC1-4304-BA4A-467C975DCF83}"/>
              </a:ext>
            </a:extLst>
          </p:cNvPr>
          <p:cNvSpPr txBox="1"/>
          <p:nvPr/>
        </p:nvSpPr>
        <p:spPr>
          <a:xfrm>
            <a:off x="11207435" y="6598364"/>
            <a:ext cx="984565" cy="246221"/>
          </a:xfrm>
          <a:prstGeom prst="rect">
            <a:avLst/>
          </a:prstGeom>
          <a:noFill/>
        </p:spPr>
        <p:txBody>
          <a:bodyPr wrap="none" rtlCol="0">
            <a:spAutoFit/>
          </a:bodyPr>
          <a:lstStyle/>
          <a:p>
            <a:r>
              <a:rPr lang="en-US" sz="1000" dirty="0"/>
              <a:t>MLRID177908E</a:t>
            </a:r>
          </a:p>
        </p:txBody>
      </p:sp>
    </p:spTree>
    <p:custDataLst>
      <p:tags r:id="rId1"/>
    </p:custDataLst>
    <p:extLst>
      <p:ext uri="{BB962C8B-B14F-4D97-AF65-F5344CB8AC3E}">
        <p14:creationId xmlns:p14="http://schemas.microsoft.com/office/powerpoint/2010/main" val="29018743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C65179EA-9FFD-4B15-9BAB-6167BB4AE2B9}"/>
              </a:ext>
            </a:extLst>
          </p:cNvPr>
          <p:cNvSpPr>
            <a:spLocks noGrp="1"/>
          </p:cNvSpPr>
          <p:nvPr>
            <p:ph type="sldNum" sz="quarter" idx="12"/>
          </p:nvPr>
        </p:nvSpPr>
        <p:spPr/>
        <p:txBody>
          <a:bodyPr/>
          <a:lstStyle/>
          <a:p>
            <a:fld id="{DA69A137-6BDB-47B4-8B9B-30BE2E63C07B}" type="slidenum">
              <a:rPr lang="en-US" smtClean="0"/>
              <a:pPr/>
              <a:t>8</a:t>
            </a:fld>
            <a:endParaRPr lang="en-US" dirty="0"/>
          </a:p>
        </p:txBody>
      </p:sp>
      <p:sp>
        <p:nvSpPr>
          <p:cNvPr id="13" name="Title 5">
            <a:extLst>
              <a:ext uri="{FF2B5EF4-FFF2-40B4-BE49-F238E27FC236}">
                <a16:creationId xmlns:a16="http://schemas.microsoft.com/office/drawing/2014/main" id="{F6D2A039-E717-48CA-B3B1-10F08D656C29}"/>
              </a:ext>
            </a:extLst>
          </p:cNvPr>
          <p:cNvSpPr>
            <a:spLocks noGrp="1"/>
          </p:cNvSpPr>
          <p:nvPr>
            <p:ph type="title"/>
          </p:nvPr>
        </p:nvSpPr>
        <p:spPr/>
        <p:txBody>
          <a:bodyPr>
            <a:noAutofit/>
          </a:bodyPr>
          <a:lstStyle/>
          <a:p>
            <a:r>
              <a:rPr lang="en-US" sz="3200" dirty="0"/>
              <a:t>Suboptimal Response to First-line Cytoreductive Therapy on the Index Date</a:t>
            </a:r>
          </a:p>
        </p:txBody>
      </p:sp>
      <p:sp>
        <p:nvSpPr>
          <p:cNvPr id="2" name="Text Placeholder 1">
            <a:extLst>
              <a:ext uri="{FF2B5EF4-FFF2-40B4-BE49-F238E27FC236}">
                <a16:creationId xmlns:a16="http://schemas.microsoft.com/office/drawing/2014/main" id="{0C0F2C22-FDCB-4C0B-8DFD-2A99859FD672}"/>
              </a:ext>
            </a:extLst>
          </p:cNvPr>
          <p:cNvSpPr>
            <a:spLocks noGrp="1"/>
          </p:cNvSpPr>
          <p:nvPr>
            <p:ph type="body" sz="quarter" idx="14"/>
          </p:nvPr>
        </p:nvSpPr>
        <p:spPr>
          <a:xfrm>
            <a:off x="560274" y="5075733"/>
            <a:ext cx="10304576" cy="1035356"/>
          </a:xfrm>
        </p:spPr>
        <p:txBody>
          <a:bodyPr numCol="1">
            <a:noAutofit/>
          </a:bodyPr>
          <a:lstStyle/>
          <a:p>
            <a:pPr>
              <a:lnSpc>
                <a:spcPct val="110000"/>
              </a:lnSpc>
              <a:spcBef>
                <a:spcPts val="0"/>
              </a:spcBef>
              <a:spcAft>
                <a:spcPts val="600"/>
              </a:spcAft>
            </a:pPr>
            <a:r>
              <a:rPr lang="en-US" sz="1300" dirty="0"/>
              <a:t>The median time from PV diagnosis to index date was shorter for switchers than non-switchers (13.6 vs 20.6 months)</a:t>
            </a:r>
          </a:p>
          <a:p>
            <a:pPr>
              <a:lnSpc>
                <a:spcPct val="110000"/>
              </a:lnSpc>
              <a:spcBef>
                <a:spcPts val="0"/>
              </a:spcBef>
              <a:spcAft>
                <a:spcPts val="600"/>
              </a:spcAft>
            </a:pPr>
            <a:r>
              <a:rPr lang="en-US" sz="1300" dirty="0"/>
              <a:t>Distribution of suboptimal response criteria on the index date differed between the 2 groups</a:t>
            </a:r>
          </a:p>
          <a:p>
            <a:pPr marL="685800" lvl="1" indent="-228600">
              <a:lnSpc>
                <a:spcPct val="90000"/>
              </a:lnSpc>
              <a:spcBef>
                <a:spcPts val="0"/>
              </a:spcBef>
              <a:spcAft>
                <a:spcPts val="600"/>
              </a:spcAft>
              <a:buFont typeface="Arial" panose="020B0604020202020204" pitchFamily="34" charset="0"/>
              <a:buChar char="–"/>
            </a:pPr>
            <a:r>
              <a:rPr lang="en-US" sz="1300" dirty="0"/>
              <a:t>For switchers, the most common criterion was “persistence of PV-related symptoms or presence of new PV-related symptoms”</a:t>
            </a:r>
          </a:p>
          <a:p>
            <a:pPr marL="685800" lvl="1" indent="-228600">
              <a:lnSpc>
                <a:spcPct val="90000"/>
              </a:lnSpc>
              <a:spcBef>
                <a:spcPts val="0"/>
              </a:spcBef>
              <a:spcAft>
                <a:spcPts val="600"/>
              </a:spcAft>
              <a:buFont typeface="Arial" panose="020B0604020202020204" pitchFamily="34" charset="0"/>
              <a:buChar char="–"/>
            </a:pPr>
            <a:r>
              <a:rPr lang="en-US" sz="1300" dirty="0"/>
              <a:t>For non-switchers, the most common criterion was “need for ≥3 phlebotomies within 1 year to maintain hematocrit &lt;45%” </a:t>
            </a:r>
          </a:p>
        </p:txBody>
      </p:sp>
      <p:sp>
        <p:nvSpPr>
          <p:cNvPr id="4" name="Footer Placeholder 3">
            <a:extLst>
              <a:ext uri="{FF2B5EF4-FFF2-40B4-BE49-F238E27FC236}">
                <a16:creationId xmlns:a16="http://schemas.microsoft.com/office/drawing/2014/main" id="{4486A01E-A739-4F7C-85B9-C2AFCFCD75EF}"/>
              </a:ext>
            </a:extLst>
          </p:cNvPr>
          <p:cNvSpPr>
            <a:spLocks noGrp="1"/>
          </p:cNvSpPr>
          <p:nvPr>
            <p:ph type="ftr" sz="quarter" idx="3"/>
          </p:nvPr>
        </p:nvSpPr>
        <p:spPr>
          <a:xfrm>
            <a:off x="459507" y="6111089"/>
            <a:ext cx="10515599" cy="481647"/>
          </a:xfrm>
        </p:spPr>
        <p:txBody>
          <a:bodyPr/>
          <a:lstStyle/>
          <a:p>
            <a:r>
              <a:rPr lang="en-US" sz="800" dirty="0">
                <a:latin typeface="Arial" pitchFamily="34" charset="0"/>
                <a:cs typeface="Arial" pitchFamily="34" charset="0"/>
              </a:rPr>
              <a:t>ANC, absolute neutrophil count; Hb, hemoglobin; </a:t>
            </a:r>
            <a:r>
              <a:rPr lang="en-US" sz="800" dirty="0" err="1">
                <a:latin typeface="Arial" pitchFamily="34" charset="0"/>
                <a:cs typeface="Arial" pitchFamily="34" charset="0"/>
              </a:rPr>
              <a:t>Hct</a:t>
            </a:r>
            <a:r>
              <a:rPr lang="en-US" sz="800" dirty="0">
                <a:latin typeface="Arial" pitchFamily="34" charset="0"/>
                <a:cs typeface="Arial" pitchFamily="34" charset="0"/>
              </a:rPr>
              <a:t>, hematocrit; PHL, phlebotomy; PLT, platelet; </a:t>
            </a:r>
            <a:r>
              <a:rPr lang="en-US" sz="800" dirty="0"/>
              <a:t>WBC, white blood cell.</a:t>
            </a:r>
            <a:endParaRPr lang="en-US" sz="800" dirty="0">
              <a:latin typeface="Arial" pitchFamily="34" charset="0"/>
              <a:cs typeface="Arial" pitchFamily="34" charset="0"/>
            </a:endParaRPr>
          </a:p>
          <a:p>
            <a:r>
              <a:rPr lang="en-US" sz="800" baseline="30000" dirty="0">
                <a:latin typeface="Arial" pitchFamily="34" charset="0"/>
                <a:cs typeface="Arial" pitchFamily="34" charset="0"/>
              </a:rPr>
              <a:t>a </a:t>
            </a:r>
            <a:r>
              <a:rPr lang="en-US" sz="800" dirty="0">
                <a:latin typeface="Arial" pitchFamily="34" charset="0"/>
                <a:cs typeface="Arial" pitchFamily="34" charset="0"/>
              </a:rPr>
              <a:t>Patients can experience &gt;1 criterion defining suboptimal response. </a:t>
            </a:r>
            <a:r>
              <a:rPr lang="en-US" sz="800" baseline="30000" dirty="0">
                <a:latin typeface="Arial" pitchFamily="34" charset="0"/>
                <a:cs typeface="Arial" pitchFamily="34" charset="0"/>
              </a:rPr>
              <a:t>b </a:t>
            </a:r>
            <a:r>
              <a:rPr lang="en-US" sz="800" dirty="0">
                <a:latin typeface="Arial" pitchFamily="34" charset="0"/>
                <a:cs typeface="Arial" pitchFamily="34" charset="0"/>
              </a:rPr>
              <a:t>PV-related symptoms include pruritus, fatigue, night sweats, fever, unintentional weight loss, abdominal pain, early satiety, problems with concentration, and inactivity. </a:t>
            </a:r>
            <a:r>
              <a:rPr lang="en-US" sz="800" baseline="30000" dirty="0">
                <a:latin typeface="Arial" pitchFamily="34" charset="0"/>
                <a:cs typeface="Arial" pitchFamily="34" charset="0"/>
              </a:rPr>
              <a:t>c </a:t>
            </a:r>
            <a:r>
              <a:rPr lang="en-US" sz="800" dirty="0" err="1">
                <a:latin typeface="Arial" pitchFamily="34" charset="0"/>
                <a:cs typeface="Arial" pitchFamily="34" charset="0"/>
              </a:rPr>
              <a:t>Cytopenias</a:t>
            </a:r>
            <a:r>
              <a:rPr lang="en-US" sz="800" dirty="0">
                <a:latin typeface="Arial" pitchFamily="34" charset="0"/>
                <a:cs typeface="Arial" pitchFamily="34" charset="0"/>
              </a:rPr>
              <a:t> a</a:t>
            </a:r>
            <a:r>
              <a:rPr lang="en-US" sz="800" u="none" strike="noStrike" dirty="0">
                <a:effectLst/>
              </a:rPr>
              <a:t>t the lowest dose of cytoreductive therapy required to achieve a response; </a:t>
            </a:r>
            <a:r>
              <a:rPr lang="en-US" sz="800" dirty="0">
                <a:latin typeface="Arial" pitchFamily="34" charset="0"/>
                <a:cs typeface="Arial" pitchFamily="34" charset="0"/>
              </a:rPr>
              <a:t>&gt;1 cutoff can be used to diagnose </a:t>
            </a:r>
            <a:r>
              <a:rPr lang="en-US" sz="800" dirty="0" err="1">
                <a:latin typeface="Arial" pitchFamily="34" charset="0"/>
                <a:cs typeface="Arial" pitchFamily="34" charset="0"/>
              </a:rPr>
              <a:t>cytopenias</a:t>
            </a:r>
            <a:r>
              <a:rPr lang="en-US" sz="800" dirty="0"/>
              <a:t>. </a:t>
            </a:r>
            <a:r>
              <a:rPr lang="en-US" sz="800" baseline="30000" dirty="0"/>
              <a:t>d</a:t>
            </a:r>
            <a:r>
              <a:rPr lang="en-US" sz="800" dirty="0"/>
              <a:t> Spleen response was defined as a &gt;50% reduction in palpable splenomegaly.</a:t>
            </a:r>
            <a:endParaRPr lang="en-US" sz="800" dirty="0">
              <a:latin typeface="Arial" pitchFamily="34" charset="0"/>
              <a:cs typeface="Arial" pitchFamily="34" charset="0"/>
            </a:endParaRPr>
          </a:p>
        </p:txBody>
      </p:sp>
      <p:graphicFrame>
        <p:nvGraphicFramePr>
          <p:cNvPr id="7" name="Chart 6">
            <a:extLst>
              <a:ext uri="{FF2B5EF4-FFF2-40B4-BE49-F238E27FC236}">
                <a16:creationId xmlns:a16="http://schemas.microsoft.com/office/drawing/2014/main" id="{36B5D48C-973E-4AB7-9803-84CA11A86E1E}"/>
              </a:ext>
            </a:extLst>
          </p:cNvPr>
          <p:cNvGraphicFramePr/>
          <p:nvPr>
            <p:extLst>
              <p:ext uri="{D42A27DB-BD31-4B8C-83A1-F6EECF244321}">
                <p14:modId xmlns:p14="http://schemas.microsoft.com/office/powerpoint/2010/main" val="495412195"/>
              </p:ext>
            </p:extLst>
          </p:nvPr>
        </p:nvGraphicFramePr>
        <p:xfrm>
          <a:off x="560274" y="1271017"/>
          <a:ext cx="11217244" cy="3538728"/>
        </p:xfrm>
        <a:graphic>
          <a:graphicData uri="http://schemas.openxmlformats.org/drawingml/2006/chart">
            <c:chart xmlns:c="http://schemas.openxmlformats.org/drawingml/2006/chart" xmlns:r="http://schemas.openxmlformats.org/officeDocument/2006/relationships" r:id="rId4"/>
          </a:graphicData>
        </a:graphic>
      </p:graphicFrame>
      <p:sp>
        <p:nvSpPr>
          <p:cNvPr id="8" name="TextBox 7">
            <a:extLst>
              <a:ext uri="{FF2B5EF4-FFF2-40B4-BE49-F238E27FC236}">
                <a16:creationId xmlns:a16="http://schemas.microsoft.com/office/drawing/2014/main" id="{0907EA95-663F-4056-8B7B-B024A2D2F4D5}"/>
              </a:ext>
            </a:extLst>
          </p:cNvPr>
          <p:cNvSpPr txBox="1"/>
          <p:nvPr/>
        </p:nvSpPr>
        <p:spPr>
          <a:xfrm>
            <a:off x="969264" y="4405152"/>
            <a:ext cx="1353312" cy="400110"/>
          </a:xfrm>
          <a:prstGeom prst="rect">
            <a:avLst/>
          </a:prstGeom>
          <a:noFill/>
        </p:spPr>
        <p:txBody>
          <a:bodyPr wrap="square" rtlCol="0">
            <a:spAutoFit/>
          </a:bodyPr>
          <a:lstStyle/>
          <a:p>
            <a:pPr algn="ctr"/>
            <a:r>
              <a:rPr lang="en-US" sz="1000" b="1" dirty="0">
                <a:latin typeface="Arial" panose="020B0604020202020204" pitchFamily="34" charset="0"/>
                <a:cs typeface="Arial" panose="020B0604020202020204" pitchFamily="34" charset="0"/>
              </a:rPr>
              <a:t>≥3 PHL in 1 year to maintain </a:t>
            </a:r>
            <a:r>
              <a:rPr lang="en-US" sz="1000" b="1" dirty="0" err="1">
                <a:latin typeface="Arial" panose="020B0604020202020204" pitchFamily="34" charset="0"/>
                <a:cs typeface="Arial" panose="020B0604020202020204" pitchFamily="34" charset="0"/>
              </a:rPr>
              <a:t>Hct</a:t>
            </a:r>
            <a:r>
              <a:rPr lang="en-US" sz="1000" b="1" dirty="0">
                <a:latin typeface="Arial" panose="020B0604020202020204" pitchFamily="34" charset="0"/>
                <a:cs typeface="Arial" panose="020B0604020202020204" pitchFamily="34" charset="0"/>
              </a:rPr>
              <a:t> &lt;45%</a:t>
            </a:r>
          </a:p>
        </p:txBody>
      </p:sp>
      <p:sp>
        <p:nvSpPr>
          <p:cNvPr id="10" name="TextBox 9">
            <a:extLst>
              <a:ext uri="{FF2B5EF4-FFF2-40B4-BE49-F238E27FC236}">
                <a16:creationId xmlns:a16="http://schemas.microsoft.com/office/drawing/2014/main" id="{433AE396-BF25-43D8-9A8B-18CF789BE501}"/>
              </a:ext>
            </a:extLst>
          </p:cNvPr>
          <p:cNvSpPr txBox="1"/>
          <p:nvPr/>
        </p:nvSpPr>
        <p:spPr>
          <a:xfrm>
            <a:off x="2295144" y="4405152"/>
            <a:ext cx="1353312" cy="400110"/>
          </a:xfrm>
          <a:prstGeom prst="rect">
            <a:avLst/>
          </a:prstGeom>
          <a:noFill/>
        </p:spPr>
        <p:txBody>
          <a:bodyPr wrap="square" rtlCol="0">
            <a:spAutoFit/>
          </a:bodyPr>
          <a:lstStyle/>
          <a:p>
            <a:pPr algn="ctr"/>
            <a:r>
              <a:rPr lang="en-US" sz="1000" b="1" dirty="0">
                <a:latin typeface="Arial" panose="020B0604020202020204" pitchFamily="34" charset="0"/>
                <a:cs typeface="Arial" panose="020B0604020202020204" pitchFamily="34" charset="0"/>
              </a:rPr>
              <a:t>WBC count &gt;15×10</a:t>
            </a:r>
            <a:r>
              <a:rPr lang="en-US" sz="1000" b="1" baseline="30000" dirty="0">
                <a:latin typeface="Arial" panose="020B0604020202020204" pitchFamily="34" charset="0"/>
                <a:cs typeface="Arial" panose="020B0604020202020204" pitchFamily="34" charset="0"/>
              </a:rPr>
              <a:t>9</a:t>
            </a:r>
            <a:r>
              <a:rPr lang="en-US" sz="1000" b="1" dirty="0">
                <a:latin typeface="Arial" panose="020B0604020202020204" pitchFamily="34" charset="0"/>
                <a:cs typeface="Arial" panose="020B0604020202020204" pitchFamily="34" charset="0"/>
              </a:rPr>
              <a:t>/L</a:t>
            </a:r>
          </a:p>
        </p:txBody>
      </p:sp>
      <p:sp>
        <p:nvSpPr>
          <p:cNvPr id="11" name="TextBox 10">
            <a:extLst>
              <a:ext uri="{FF2B5EF4-FFF2-40B4-BE49-F238E27FC236}">
                <a16:creationId xmlns:a16="http://schemas.microsoft.com/office/drawing/2014/main" id="{45FC28D1-02DE-4417-94F4-990CF54044C6}"/>
              </a:ext>
            </a:extLst>
          </p:cNvPr>
          <p:cNvSpPr txBox="1"/>
          <p:nvPr/>
        </p:nvSpPr>
        <p:spPr>
          <a:xfrm>
            <a:off x="3867912" y="4405152"/>
            <a:ext cx="877824" cy="400110"/>
          </a:xfrm>
          <a:prstGeom prst="rect">
            <a:avLst/>
          </a:prstGeom>
          <a:noFill/>
        </p:spPr>
        <p:txBody>
          <a:bodyPr wrap="square" rtlCol="0">
            <a:spAutoFit/>
          </a:bodyPr>
          <a:lstStyle/>
          <a:p>
            <a:pPr algn="ctr"/>
            <a:r>
              <a:rPr lang="en-US" sz="1000" b="1" dirty="0">
                <a:latin typeface="Arial" panose="020B0604020202020204" pitchFamily="34" charset="0"/>
                <a:cs typeface="Arial" panose="020B0604020202020204" pitchFamily="34" charset="0"/>
              </a:rPr>
              <a:t>PLT count &gt;600×10</a:t>
            </a:r>
            <a:r>
              <a:rPr lang="en-US" sz="1000" b="1" baseline="30000" dirty="0">
                <a:latin typeface="Arial" panose="020B0604020202020204" pitchFamily="34" charset="0"/>
                <a:cs typeface="Arial" panose="020B0604020202020204" pitchFamily="34" charset="0"/>
              </a:rPr>
              <a:t>9</a:t>
            </a:r>
            <a:r>
              <a:rPr lang="en-US" sz="1000" b="1" dirty="0">
                <a:latin typeface="Arial" panose="020B0604020202020204" pitchFamily="34" charset="0"/>
                <a:cs typeface="Arial" panose="020B0604020202020204" pitchFamily="34" charset="0"/>
              </a:rPr>
              <a:t>/L</a:t>
            </a:r>
          </a:p>
        </p:txBody>
      </p:sp>
      <p:sp>
        <p:nvSpPr>
          <p:cNvPr id="12" name="TextBox 11">
            <a:extLst>
              <a:ext uri="{FF2B5EF4-FFF2-40B4-BE49-F238E27FC236}">
                <a16:creationId xmlns:a16="http://schemas.microsoft.com/office/drawing/2014/main" id="{E2561606-FB07-40AE-ABE9-E4F2FCBFB05E}"/>
              </a:ext>
            </a:extLst>
          </p:cNvPr>
          <p:cNvSpPr txBox="1"/>
          <p:nvPr/>
        </p:nvSpPr>
        <p:spPr>
          <a:xfrm>
            <a:off x="4857011" y="4405152"/>
            <a:ext cx="1603248" cy="400110"/>
          </a:xfrm>
          <a:prstGeom prst="rect">
            <a:avLst/>
          </a:prstGeom>
          <a:noFill/>
        </p:spPr>
        <p:txBody>
          <a:bodyPr wrap="square" rtlCol="0">
            <a:spAutoFit/>
          </a:bodyPr>
          <a:lstStyle/>
          <a:p>
            <a:pPr algn="ctr"/>
            <a:r>
              <a:rPr lang="en-US" sz="1000" b="1" dirty="0">
                <a:latin typeface="Arial" panose="020B0604020202020204" pitchFamily="34" charset="0"/>
                <a:cs typeface="Arial" panose="020B0604020202020204" pitchFamily="34" charset="0"/>
              </a:rPr>
              <a:t>Persistent or new </a:t>
            </a:r>
            <a:br>
              <a:rPr lang="en-US" sz="1000" b="1" dirty="0">
                <a:latin typeface="Arial" panose="020B0604020202020204" pitchFamily="34" charset="0"/>
                <a:cs typeface="Arial" panose="020B0604020202020204" pitchFamily="34" charset="0"/>
              </a:rPr>
            </a:br>
            <a:r>
              <a:rPr lang="en-US" sz="1000" b="1" dirty="0">
                <a:latin typeface="Arial" panose="020B0604020202020204" pitchFamily="34" charset="0"/>
                <a:cs typeface="Arial" panose="020B0604020202020204" pitchFamily="34" charset="0"/>
              </a:rPr>
              <a:t>PV-related </a:t>
            </a:r>
            <a:r>
              <a:rPr lang="en-US" sz="1000" b="1" dirty="0" err="1">
                <a:latin typeface="Arial" panose="020B0604020202020204" pitchFamily="34" charset="0"/>
                <a:cs typeface="Arial" panose="020B0604020202020204" pitchFamily="34" charset="0"/>
              </a:rPr>
              <a:t>symptoms</a:t>
            </a:r>
            <a:r>
              <a:rPr lang="en-US" sz="1000" b="1" baseline="30000" dirty="0" err="1">
                <a:latin typeface="Arial" panose="020B0604020202020204" pitchFamily="34" charset="0"/>
                <a:cs typeface="Arial" panose="020B0604020202020204" pitchFamily="34" charset="0"/>
              </a:rPr>
              <a:t>b</a:t>
            </a:r>
            <a:endParaRPr lang="en-US" sz="1000" b="1" baseline="30000" dirty="0">
              <a:latin typeface="Arial" panose="020B0604020202020204" pitchFamily="34" charset="0"/>
              <a:cs typeface="Arial" panose="020B0604020202020204" pitchFamily="34" charset="0"/>
            </a:endParaRPr>
          </a:p>
        </p:txBody>
      </p:sp>
      <p:sp>
        <p:nvSpPr>
          <p:cNvPr id="14" name="TextBox 13">
            <a:extLst>
              <a:ext uri="{FF2B5EF4-FFF2-40B4-BE49-F238E27FC236}">
                <a16:creationId xmlns:a16="http://schemas.microsoft.com/office/drawing/2014/main" id="{85C12167-4AEB-4871-8CF9-934399C4E906}"/>
              </a:ext>
            </a:extLst>
          </p:cNvPr>
          <p:cNvSpPr txBox="1"/>
          <p:nvPr/>
        </p:nvSpPr>
        <p:spPr>
          <a:xfrm>
            <a:off x="6397798" y="4405152"/>
            <a:ext cx="1190267" cy="246221"/>
          </a:xfrm>
          <a:prstGeom prst="rect">
            <a:avLst/>
          </a:prstGeom>
          <a:noFill/>
        </p:spPr>
        <p:txBody>
          <a:bodyPr wrap="square" rtlCol="0">
            <a:spAutoFit/>
          </a:bodyPr>
          <a:lstStyle/>
          <a:p>
            <a:pPr algn="ctr"/>
            <a:r>
              <a:rPr lang="en-US" sz="1000" b="1" dirty="0">
                <a:latin typeface="Arial" panose="020B0604020202020204" pitchFamily="34" charset="0"/>
                <a:cs typeface="Arial" panose="020B0604020202020204" pitchFamily="34" charset="0"/>
              </a:rPr>
              <a:t>ANC &lt;1.0×10</a:t>
            </a:r>
            <a:r>
              <a:rPr lang="en-US" sz="1000" b="1" baseline="30000" dirty="0">
                <a:latin typeface="Arial" panose="020B0604020202020204" pitchFamily="34" charset="0"/>
                <a:cs typeface="Arial" panose="020B0604020202020204" pitchFamily="34" charset="0"/>
              </a:rPr>
              <a:t>9</a:t>
            </a:r>
            <a:r>
              <a:rPr lang="en-US" sz="1000" b="1" dirty="0">
                <a:latin typeface="Arial" panose="020B0604020202020204" pitchFamily="34" charset="0"/>
                <a:cs typeface="Arial" panose="020B0604020202020204" pitchFamily="34" charset="0"/>
              </a:rPr>
              <a:t>/L</a:t>
            </a:r>
            <a:r>
              <a:rPr lang="en-US" sz="1000" b="1" baseline="30000" dirty="0">
                <a:latin typeface="Arial" panose="020B0604020202020204" pitchFamily="34" charset="0"/>
                <a:cs typeface="Arial" panose="020B0604020202020204" pitchFamily="34" charset="0"/>
              </a:rPr>
              <a:t>c</a:t>
            </a:r>
          </a:p>
        </p:txBody>
      </p:sp>
      <p:sp>
        <p:nvSpPr>
          <p:cNvPr id="16" name="TextBox 15">
            <a:extLst>
              <a:ext uri="{FF2B5EF4-FFF2-40B4-BE49-F238E27FC236}">
                <a16:creationId xmlns:a16="http://schemas.microsoft.com/office/drawing/2014/main" id="{446680BC-E4E0-4072-9E5D-5ED9916EA4F5}"/>
              </a:ext>
            </a:extLst>
          </p:cNvPr>
          <p:cNvSpPr txBox="1"/>
          <p:nvPr/>
        </p:nvSpPr>
        <p:spPr>
          <a:xfrm>
            <a:off x="7699340" y="4405152"/>
            <a:ext cx="1190267" cy="246221"/>
          </a:xfrm>
          <a:prstGeom prst="rect">
            <a:avLst/>
          </a:prstGeom>
          <a:noFill/>
        </p:spPr>
        <p:txBody>
          <a:bodyPr wrap="square" rtlCol="0">
            <a:spAutoFit/>
          </a:bodyPr>
          <a:lstStyle/>
          <a:p>
            <a:pPr algn="ctr"/>
            <a:r>
              <a:rPr lang="en-US" sz="1000" b="1" dirty="0">
                <a:latin typeface="Arial" panose="020B0604020202020204" pitchFamily="34" charset="0"/>
                <a:cs typeface="Arial" panose="020B0604020202020204" pitchFamily="34" charset="0"/>
              </a:rPr>
              <a:t>PLT &lt;100×10</a:t>
            </a:r>
            <a:r>
              <a:rPr lang="en-US" sz="1000" b="1" baseline="30000" dirty="0">
                <a:latin typeface="Arial" panose="020B0604020202020204" pitchFamily="34" charset="0"/>
                <a:cs typeface="Arial" panose="020B0604020202020204" pitchFamily="34" charset="0"/>
              </a:rPr>
              <a:t>9</a:t>
            </a:r>
            <a:r>
              <a:rPr lang="en-US" sz="1000" b="1" dirty="0">
                <a:latin typeface="Arial" panose="020B0604020202020204" pitchFamily="34" charset="0"/>
                <a:cs typeface="Arial" panose="020B0604020202020204" pitchFamily="34" charset="0"/>
              </a:rPr>
              <a:t>/L</a:t>
            </a:r>
            <a:r>
              <a:rPr lang="en-US" sz="1000" b="1" baseline="30000" dirty="0">
                <a:latin typeface="Arial" panose="020B0604020202020204" pitchFamily="34" charset="0"/>
                <a:cs typeface="Arial" panose="020B0604020202020204" pitchFamily="34" charset="0"/>
              </a:rPr>
              <a:t>c</a:t>
            </a:r>
          </a:p>
        </p:txBody>
      </p:sp>
      <p:sp>
        <p:nvSpPr>
          <p:cNvPr id="17" name="TextBox 16">
            <a:extLst>
              <a:ext uri="{FF2B5EF4-FFF2-40B4-BE49-F238E27FC236}">
                <a16:creationId xmlns:a16="http://schemas.microsoft.com/office/drawing/2014/main" id="{1253BABD-31FB-4FEB-BF6A-4DE939767683}"/>
              </a:ext>
            </a:extLst>
          </p:cNvPr>
          <p:cNvSpPr txBox="1"/>
          <p:nvPr/>
        </p:nvSpPr>
        <p:spPr>
          <a:xfrm>
            <a:off x="9052652" y="4405152"/>
            <a:ext cx="1190267" cy="246221"/>
          </a:xfrm>
          <a:prstGeom prst="rect">
            <a:avLst/>
          </a:prstGeom>
          <a:noFill/>
        </p:spPr>
        <p:txBody>
          <a:bodyPr wrap="square" rtlCol="0">
            <a:spAutoFit/>
          </a:bodyPr>
          <a:lstStyle/>
          <a:p>
            <a:pPr algn="ctr"/>
            <a:r>
              <a:rPr lang="en-US" sz="1000" b="1" dirty="0">
                <a:latin typeface="Arial" panose="020B0604020202020204" pitchFamily="34" charset="0"/>
                <a:cs typeface="Arial" panose="020B0604020202020204" pitchFamily="34" charset="0"/>
              </a:rPr>
              <a:t>Hb &lt;100 g/L</a:t>
            </a:r>
            <a:r>
              <a:rPr lang="en-US" sz="1000" b="1" baseline="30000" dirty="0">
                <a:latin typeface="Arial" panose="020B0604020202020204" pitchFamily="34" charset="0"/>
                <a:cs typeface="Arial" panose="020B0604020202020204" pitchFamily="34" charset="0"/>
              </a:rPr>
              <a:t>c</a:t>
            </a:r>
          </a:p>
        </p:txBody>
      </p:sp>
      <p:sp>
        <p:nvSpPr>
          <p:cNvPr id="18" name="TextBox 17">
            <a:extLst>
              <a:ext uri="{FF2B5EF4-FFF2-40B4-BE49-F238E27FC236}">
                <a16:creationId xmlns:a16="http://schemas.microsoft.com/office/drawing/2014/main" id="{7741D34B-984D-49CF-9684-893333E241C5}"/>
              </a:ext>
            </a:extLst>
          </p:cNvPr>
          <p:cNvSpPr txBox="1"/>
          <p:nvPr/>
        </p:nvSpPr>
        <p:spPr>
          <a:xfrm>
            <a:off x="10019826" y="4405152"/>
            <a:ext cx="1883572" cy="400110"/>
          </a:xfrm>
          <a:prstGeom prst="rect">
            <a:avLst/>
          </a:prstGeom>
          <a:noFill/>
        </p:spPr>
        <p:txBody>
          <a:bodyPr wrap="square" rtlCol="0">
            <a:spAutoFit/>
          </a:bodyPr>
          <a:lstStyle/>
          <a:p>
            <a:pPr algn="ctr"/>
            <a:r>
              <a:rPr lang="en-US" sz="1000" b="1" dirty="0">
                <a:latin typeface="Arial" panose="020B0604020202020204" pitchFamily="34" charset="0"/>
                <a:cs typeface="Arial" panose="020B0604020202020204" pitchFamily="34" charset="0"/>
              </a:rPr>
              <a:t>No spleen response or progressive </a:t>
            </a:r>
            <a:r>
              <a:rPr lang="en-US" sz="1000" b="1" dirty="0" err="1">
                <a:latin typeface="Arial" panose="020B0604020202020204" pitchFamily="34" charset="0"/>
                <a:cs typeface="Arial" panose="020B0604020202020204" pitchFamily="34" charset="0"/>
              </a:rPr>
              <a:t>splenomegaly</a:t>
            </a:r>
            <a:r>
              <a:rPr lang="en-US" sz="1000" b="1" baseline="30000" dirty="0" err="1">
                <a:latin typeface="Arial" panose="020B0604020202020204" pitchFamily="34" charset="0"/>
                <a:cs typeface="Arial" panose="020B0604020202020204" pitchFamily="34" charset="0"/>
              </a:rPr>
              <a:t>d</a:t>
            </a:r>
            <a:endParaRPr lang="en-US" sz="1000" b="1" baseline="30000" dirty="0">
              <a:latin typeface="Arial" panose="020B0604020202020204" pitchFamily="34" charset="0"/>
              <a:cs typeface="Arial" panose="020B0604020202020204" pitchFamily="34" charset="0"/>
            </a:endParaRPr>
          </a:p>
        </p:txBody>
      </p:sp>
      <p:sp>
        <p:nvSpPr>
          <p:cNvPr id="9" name="TextBox 8">
            <a:extLst>
              <a:ext uri="{FF2B5EF4-FFF2-40B4-BE49-F238E27FC236}">
                <a16:creationId xmlns:a16="http://schemas.microsoft.com/office/drawing/2014/main" id="{8CD18A65-80A2-471C-9733-5FF3269FF92D}"/>
              </a:ext>
            </a:extLst>
          </p:cNvPr>
          <p:cNvSpPr txBox="1"/>
          <p:nvPr/>
        </p:nvSpPr>
        <p:spPr>
          <a:xfrm rot="16200000">
            <a:off x="-9754" y="2886492"/>
            <a:ext cx="1140056" cy="307777"/>
          </a:xfrm>
          <a:prstGeom prst="rect">
            <a:avLst/>
          </a:prstGeom>
          <a:noFill/>
        </p:spPr>
        <p:txBody>
          <a:bodyPr wrap="none" rtlCol="0">
            <a:spAutoFit/>
          </a:bodyPr>
          <a:lstStyle/>
          <a:p>
            <a:r>
              <a:rPr lang="en-US" sz="1400" b="1" dirty="0">
                <a:latin typeface="Arial" panose="020B0604020202020204" pitchFamily="34" charset="0"/>
                <a:cs typeface="Arial" panose="020B0604020202020204" pitchFamily="34" charset="0"/>
              </a:rPr>
              <a:t>Patients, %</a:t>
            </a:r>
          </a:p>
        </p:txBody>
      </p:sp>
      <p:sp>
        <p:nvSpPr>
          <p:cNvPr id="19" name="TextBox 18">
            <a:extLst>
              <a:ext uri="{FF2B5EF4-FFF2-40B4-BE49-F238E27FC236}">
                <a16:creationId xmlns:a16="http://schemas.microsoft.com/office/drawing/2014/main" id="{428D83C5-5D5D-4B07-AD3B-44E6BE18EC37}"/>
              </a:ext>
            </a:extLst>
          </p:cNvPr>
          <p:cNvSpPr txBox="1"/>
          <p:nvPr/>
        </p:nvSpPr>
        <p:spPr>
          <a:xfrm>
            <a:off x="11207435" y="6598364"/>
            <a:ext cx="984565" cy="246221"/>
          </a:xfrm>
          <a:prstGeom prst="rect">
            <a:avLst/>
          </a:prstGeom>
          <a:noFill/>
        </p:spPr>
        <p:txBody>
          <a:bodyPr wrap="none" rtlCol="0">
            <a:spAutoFit/>
          </a:bodyPr>
          <a:lstStyle/>
          <a:p>
            <a:r>
              <a:rPr lang="en-US" sz="1000" dirty="0"/>
              <a:t>MLRID177908E</a:t>
            </a:r>
          </a:p>
        </p:txBody>
      </p:sp>
    </p:spTree>
    <p:custDataLst>
      <p:tags r:id="rId1"/>
    </p:custDataLst>
    <p:extLst>
      <p:ext uri="{BB962C8B-B14F-4D97-AF65-F5344CB8AC3E}">
        <p14:creationId xmlns:p14="http://schemas.microsoft.com/office/powerpoint/2010/main" val="32261468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5">
            <a:extLst>
              <a:ext uri="{FF2B5EF4-FFF2-40B4-BE49-F238E27FC236}">
                <a16:creationId xmlns:a16="http://schemas.microsoft.com/office/drawing/2014/main" id="{F6D2A039-E717-48CA-B3B1-10F08D656C29}"/>
              </a:ext>
            </a:extLst>
          </p:cNvPr>
          <p:cNvSpPr>
            <a:spLocks noGrp="1"/>
          </p:cNvSpPr>
          <p:nvPr>
            <p:ph type="title"/>
          </p:nvPr>
        </p:nvSpPr>
        <p:spPr/>
        <p:txBody>
          <a:bodyPr>
            <a:normAutofit/>
          </a:bodyPr>
          <a:lstStyle/>
          <a:p>
            <a:r>
              <a:rPr lang="en-US" sz="3200" dirty="0"/>
              <a:t>Spleen Assessments on the Index Date</a:t>
            </a:r>
            <a:endParaRPr lang="en-US" sz="3200" strike="sngStrike" dirty="0">
              <a:solidFill>
                <a:srgbClr val="FF0000"/>
              </a:solidFill>
            </a:endParaRPr>
          </a:p>
        </p:txBody>
      </p:sp>
      <p:sp>
        <p:nvSpPr>
          <p:cNvPr id="2" name="Text Placeholder 1">
            <a:extLst>
              <a:ext uri="{FF2B5EF4-FFF2-40B4-BE49-F238E27FC236}">
                <a16:creationId xmlns:a16="http://schemas.microsoft.com/office/drawing/2014/main" id="{0C0F2C22-FDCB-4C0B-8DFD-2A99859FD672}"/>
              </a:ext>
            </a:extLst>
          </p:cNvPr>
          <p:cNvSpPr>
            <a:spLocks noGrp="1"/>
          </p:cNvSpPr>
          <p:nvPr>
            <p:ph type="body" sz="quarter" idx="15"/>
          </p:nvPr>
        </p:nvSpPr>
        <p:spPr>
          <a:xfrm>
            <a:off x="698121" y="1406271"/>
            <a:ext cx="3557587" cy="4637465"/>
          </a:xfrm>
        </p:spPr>
        <p:txBody>
          <a:bodyPr>
            <a:normAutofit fontScale="92500" lnSpcReduction="20000"/>
          </a:bodyPr>
          <a:lstStyle/>
          <a:p>
            <a:pPr>
              <a:spcBef>
                <a:spcPts val="600"/>
              </a:spcBef>
              <a:spcAft>
                <a:spcPts val="1200"/>
              </a:spcAft>
            </a:pPr>
            <a:r>
              <a:rPr lang="en-US" dirty="0"/>
              <a:t>A total of 13 switchers </a:t>
            </a:r>
            <a:r>
              <a:rPr lang="en-US" sz="1400" u="none" strike="noStrike" dirty="0">
                <a:effectLst/>
              </a:rPr>
              <a:t>(29.5%) </a:t>
            </a:r>
            <a:r>
              <a:rPr lang="en-US" dirty="0"/>
              <a:t>and 38 non-switchers</a:t>
            </a:r>
            <a:r>
              <a:rPr lang="en-US" sz="1400" u="none" strike="noStrike" dirty="0">
                <a:effectLst/>
              </a:rPr>
              <a:t> (40.9%)</a:t>
            </a:r>
            <a:r>
              <a:rPr lang="en-US" dirty="0"/>
              <a:t> had their spleen size assessed by palpation on the index date </a:t>
            </a:r>
          </a:p>
          <a:p>
            <a:pPr>
              <a:spcBef>
                <a:spcPts val="600"/>
              </a:spcBef>
              <a:spcAft>
                <a:spcPts val="1200"/>
              </a:spcAft>
            </a:pPr>
            <a:r>
              <a:rPr lang="en-US" dirty="0"/>
              <a:t>On the index date, switchers tended to have a lower proportion of normal spleen size (61.5% vs 92.1%) and a higher proportion of mild or moderate splenomegaly (38.5% vs 7.9%) than non-switchers</a:t>
            </a:r>
          </a:p>
          <a:p>
            <a:pPr>
              <a:spcBef>
                <a:spcPts val="600"/>
              </a:spcBef>
              <a:spcAft>
                <a:spcPts val="600"/>
              </a:spcAft>
            </a:pPr>
            <a:r>
              <a:rPr lang="en-US" dirty="0"/>
              <a:t>Spleen length assessments revealed the following results:</a:t>
            </a:r>
          </a:p>
          <a:p>
            <a:pPr lvl="1">
              <a:spcBef>
                <a:spcPts val="600"/>
              </a:spcBef>
              <a:spcAft>
                <a:spcPts val="600"/>
              </a:spcAft>
            </a:pPr>
            <a:r>
              <a:rPr lang="en-US" dirty="0"/>
              <a:t>20 switchers (45.5%) and 14 non-switchers (15.1%) had available spleen length results </a:t>
            </a:r>
          </a:p>
          <a:p>
            <a:pPr lvl="1">
              <a:spcBef>
                <a:spcPts val="600"/>
              </a:spcBef>
              <a:spcAft>
                <a:spcPts val="600"/>
              </a:spcAft>
            </a:pPr>
            <a:r>
              <a:rPr lang="en-US" dirty="0"/>
              <a:t>The mean (SD) spleen lengths were 15.6 (5.0) and 13.8 (2.6) cm, respectively, which further supported the findings from palpation</a:t>
            </a:r>
          </a:p>
          <a:p>
            <a:pPr lvl="1">
              <a:spcBef>
                <a:spcPts val="600"/>
              </a:spcBef>
              <a:spcAft>
                <a:spcPts val="600"/>
              </a:spcAft>
            </a:pPr>
            <a:r>
              <a:rPr lang="en-US" dirty="0"/>
              <a:t>Almost all spleen lengths were assessed by ultrasound</a:t>
            </a:r>
          </a:p>
        </p:txBody>
      </p:sp>
      <p:sp>
        <p:nvSpPr>
          <p:cNvPr id="4" name="Footer Placeholder 3">
            <a:extLst>
              <a:ext uri="{FF2B5EF4-FFF2-40B4-BE49-F238E27FC236}">
                <a16:creationId xmlns:a16="http://schemas.microsoft.com/office/drawing/2014/main" id="{DF7EDA7F-4749-4DAC-9540-5E355F38B1AE}"/>
              </a:ext>
            </a:extLst>
          </p:cNvPr>
          <p:cNvSpPr>
            <a:spLocks noGrp="1"/>
          </p:cNvSpPr>
          <p:nvPr>
            <p:ph type="ftr" sz="quarter" idx="3"/>
          </p:nvPr>
        </p:nvSpPr>
        <p:spPr>
          <a:xfrm>
            <a:off x="459507" y="6177591"/>
            <a:ext cx="11222420" cy="415145"/>
          </a:xfrm>
        </p:spPr>
        <p:txBody>
          <a:bodyPr/>
          <a:lstStyle/>
          <a:p>
            <a:r>
              <a:rPr lang="en-US" sz="800" dirty="0">
                <a:latin typeface="Arial" pitchFamily="34" charset="0"/>
                <a:cs typeface="Arial" pitchFamily="34" charset="0"/>
              </a:rPr>
              <a:t>The types of spleen assessment (</a:t>
            </a:r>
            <a:r>
              <a:rPr lang="en-US" sz="800" dirty="0" err="1">
                <a:latin typeface="Arial" pitchFamily="34" charset="0"/>
                <a:cs typeface="Arial" pitchFamily="34" charset="0"/>
              </a:rPr>
              <a:t>ie</a:t>
            </a:r>
            <a:r>
              <a:rPr lang="en-US" sz="800" dirty="0">
                <a:latin typeface="Arial" pitchFamily="34" charset="0"/>
                <a:cs typeface="Arial" pitchFamily="34" charset="0"/>
              </a:rPr>
              <a:t>, spleen length and spleen size) are not mutually exclusive categories. If data from the index date are unavailable, then the data from the most recent date prior to the index date are reported.</a:t>
            </a:r>
          </a:p>
        </p:txBody>
      </p:sp>
      <p:sp>
        <p:nvSpPr>
          <p:cNvPr id="5" name="Slide Number Placeholder 4">
            <a:extLst>
              <a:ext uri="{FF2B5EF4-FFF2-40B4-BE49-F238E27FC236}">
                <a16:creationId xmlns:a16="http://schemas.microsoft.com/office/drawing/2014/main" id="{21DA3012-AEAB-44B2-8693-657A62DB27BD}"/>
              </a:ext>
            </a:extLst>
          </p:cNvPr>
          <p:cNvSpPr>
            <a:spLocks noGrp="1"/>
          </p:cNvSpPr>
          <p:nvPr>
            <p:ph type="sldNum" sz="quarter" idx="12"/>
          </p:nvPr>
        </p:nvSpPr>
        <p:spPr/>
        <p:txBody>
          <a:bodyPr/>
          <a:lstStyle/>
          <a:p>
            <a:fld id="{DA69A137-6BDB-47B4-8B9B-30BE2E63C07B}" type="slidenum">
              <a:rPr lang="en-US" smtClean="0"/>
              <a:pPr/>
              <a:t>9</a:t>
            </a:fld>
            <a:endParaRPr lang="en-US" dirty="0"/>
          </a:p>
        </p:txBody>
      </p:sp>
      <p:graphicFrame>
        <p:nvGraphicFramePr>
          <p:cNvPr id="7" name="Chart 6">
            <a:extLst>
              <a:ext uri="{FF2B5EF4-FFF2-40B4-BE49-F238E27FC236}">
                <a16:creationId xmlns:a16="http://schemas.microsoft.com/office/drawing/2014/main" id="{87D9DF83-9D24-4995-8B1D-E898118F6487}"/>
              </a:ext>
            </a:extLst>
          </p:cNvPr>
          <p:cNvGraphicFramePr/>
          <p:nvPr>
            <p:extLst>
              <p:ext uri="{D42A27DB-BD31-4B8C-83A1-F6EECF244321}">
                <p14:modId xmlns:p14="http://schemas.microsoft.com/office/powerpoint/2010/main" val="1953824855"/>
              </p:ext>
            </p:extLst>
          </p:nvPr>
        </p:nvGraphicFramePr>
        <p:xfrm>
          <a:off x="4800599" y="1307592"/>
          <a:ext cx="6881327" cy="4830741"/>
        </p:xfrm>
        <a:graphic>
          <a:graphicData uri="http://schemas.openxmlformats.org/drawingml/2006/chart">
            <c:chart xmlns:c="http://schemas.openxmlformats.org/drawingml/2006/chart" xmlns:r="http://schemas.openxmlformats.org/officeDocument/2006/relationships" r:id="rId4"/>
          </a:graphicData>
        </a:graphic>
      </p:graphicFrame>
      <p:sp>
        <p:nvSpPr>
          <p:cNvPr id="8" name="TextBox 7">
            <a:extLst>
              <a:ext uri="{FF2B5EF4-FFF2-40B4-BE49-F238E27FC236}">
                <a16:creationId xmlns:a16="http://schemas.microsoft.com/office/drawing/2014/main" id="{A29842F0-0A8C-4A84-A17F-66D16FD0704C}"/>
              </a:ext>
            </a:extLst>
          </p:cNvPr>
          <p:cNvSpPr txBox="1"/>
          <p:nvPr/>
        </p:nvSpPr>
        <p:spPr>
          <a:xfrm>
            <a:off x="11207435" y="6598364"/>
            <a:ext cx="984565" cy="246221"/>
          </a:xfrm>
          <a:prstGeom prst="rect">
            <a:avLst/>
          </a:prstGeom>
          <a:noFill/>
        </p:spPr>
        <p:txBody>
          <a:bodyPr wrap="none" rtlCol="0">
            <a:spAutoFit/>
          </a:bodyPr>
          <a:lstStyle/>
          <a:p>
            <a:r>
              <a:rPr lang="en-US" sz="1000" dirty="0"/>
              <a:t>MLRID177908E</a:t>
            </a:r>
          </a:p>
        </p:txBody>
      </p:sp>
    </p:spTree>
    <p:custDataLst>
      <p:tags r:id="rId1"/>
    </p:custDataLst>
    <p:extLst>
      <p:ext uri="{BB962C8B-B14F-4D97-AF65-F5344CB8AC3E}">
        <p14:creationId xmlns:p14="http://schemas.microsoft.com/office/powerpoint/2010/main" val="686296523"/>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UNDODONOTDELETE" val="0"/>
  <p:tag name="ARTICULATE_DESIGN_ID_OFFICE THEME" val="fqCrIep1"/>
  <p:tag name="ARTICULATE_SLIDE_COUNT" val="13"/>
  <p:tag name="ARTICULATE_PROJECT_OPEN" val="0"/>
</p:tagLst>
</file>

<file path=ppt/tags/tag1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0.xml><?xml version="1.0" encoding="utf-8"?>
<p:tagLst xmlns:a="http://schemas.openxmlformats.org/drawingml/2006/main" xmlns:r="http://schemas.openxmlformats.org/officeDocument/2006/relationships" xmlns:p="http://schemas.openxmlformats.org/presentationml/2006/main">
  <p:tag name="THINKCELLSHAPEDONOTDELETE" val="tAcSlhDTBRU3MULkAf0mS6A"/>
</p:tagLst>
</file>

<file path=ppt/tags/tag2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3.xml><?xml version="1.0" encoding="utf-8"?>
<p:tagLst xmlns:a="http://schemas.openxmlformats.org/drawingml/2006/main" xmlns:r="http://schemas.openxmlformats.org/officeDocument/2006/relationships" xmlns:p="http://schemas.openxmlformats.org/presentationml/2006/main">
  <p:tag name="THINKCELLSHAPEDONOTDELETE" val="tzuqSYCSJgUTE5mBcx3hBEw"/>
</p:tagLst>
</file>

<file path=ppt/tags/tag2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6.xml><?xml version="1.0" encoding="utf-8"?>
<p:tagLst xmlns:a="http://schemas.openxmlformats.org/drawingml/2006/main" xmlns:r="http://schemas.openxmlformats.org/officeDocument/2006/relationships" xmlns:p="http://schemas.openxmlformats.org/presentationml/2006/main">
  <p:tag name="THINKCELLSHAPEDONOTDELETE" val="tN0PZXbVa5t2_7.aIG8J3ig"/>
</p:tagLst>
</file>

<file path=ppt/tags/tag2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tE6I68z5y5H5MQDSVcW_LAg"/>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9.xml><?xml version="1.0" encoding="utf-8"?>
<p:tagLst xmlns:a="http://schemas.openxmlformats.org/drawingml/2006/main" xmlns:r="http://schemas.openxmlformats.org/officeDocument/2006/relationships" xmlns:p="http://schemas.openxmlformats.org/presentationml/2006/main">
  <p:tag name="THINKCELLSHAPEDONOTDELETE" val="tZoyxwumNU857oeRDtjFi3A"/>
</p:tagLst>
</file>

<file path=ppt/theme/theme1.xml><?xml version="1.0" encoding="utf-8"?>
<a:theme xmlns:a="http://schemas.openxmlformats.org/drawingml/2006/main" name="Office Theme">
  <a:themeElements>
    <a:clrScheme name="CRIZ G ASH">
      <a:dk1>
        <a:sysClr val="windowText" lastClr="000000"/>
      </a:dk1>
      <a:lt1>
        <a:sysClr val="window" lastClr="FFFFFF"/>
      </a:lt1>
      <a:dk2>
        <a:srgbClr val="44546A"/>
      </a:dk2>
      <a:lt2>
        <a:srgbClr val="E7E6E6"/>
      </a:lt2>
      <a:accent1>
        <a:srgbClr val="004676"/>
      </a:accent1>
      <a:accent2>
        <a:srgbClr val="F15922"/>
      </a:accent2>
      <a:accent3>
        <a:srgbClr val="FCAF17"/>
      </a:accent3>
      <a:accent4>
        <a:srgbClr val="007DA0"/>
      </a:accent4>
      <a:accent5>
        <a:srgbClr val="A5A5A5"/>
      </a:accent5>
      <a:accent6>
        <a:srgbClr val="00B2EA"/>
      </a:accent6>
      <a:hlink>
        <a:srgbClr val="ED7D31"/>
      </a:hlink>
      <a:folHlink>
        <a:srgbClr val="004676"/>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04F1DEFD340EF0429B9FB613112B05D4" ma:contentTypeVersion="12" ma:contentTypeDescription="Create a new document." ma:contentTypeScope="" ma:versionID="a98107a5c3ee78e58ff0161890b6574a">
  <xsd:schema xmlns:xsd="http://www.w3.org/2001/XMLSchema" xmlns:xs="http://www.w3.org/2001/XMLSchema" xmlns:p="http://schemas.microsoft.com/office/2006/metadata/properties" xmlns:ns3="79c5e5cd-e7e2-48fc-a333-d79c0083d539" xmlns:ns4="1cc32084-aaa5-4b36-9c18-a3b444bf602f" targetNamespace="http://schemas.microsoft.com/office/2006/metadata/properties" ma:root="true" ma:fieldsID="a766d5bbedf7c52d9551aa9c1fdba7bc" ns3:_="" ns4:_="">
    <xsd:import namespace="79c5e5cd-e7e2-48fc-a333-d79c0083d539"/>
    <xsd:import namespace="1cc32084-aaa5-4b36-9c18-a3b444bf602f"/>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DateTaken" minOccurs="0"/>
                <xsd:element ref="ns4:MediaServiceAutoKeyPoints" minOccurs="0"/>
                <xsd:element ref="ns4:MediaServiceKeyPoints" minOccurs="0"/>
                <xsd:element ref="ns4:MediaServiceAutoTags" minOccurs="0"/>
                <xsd:element ref="ns4:MediaServiceGenerationTime" minOccurs="0"/>
                <xsd:element ref="ns4:MediaServiceEventHashCode" minOccurs="0"/>
                <xsd:element ref="ns4: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9c5e5cd-e7e2-48fc-a333-d79c0083d539"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SharingHintHash" ma:index="10" nillable="true" ma:displayName="Sharing Hint Hash"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cc32084-aaa5-4b36-9c18-a3b444bf602f"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AutoTags" ma:index="16" nillable="true" ma:displayName="Tags" ma:internalName="MediaServiceAutoTags"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OCR" ma:index="19" nillable="true" ma:displayName="Extracted Text" ma:internalName="MediaServiceOC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5D44B366-38FF-4E4A-B74F-ECCC1A17BA8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9c5e5cd-e7e2-48fc-a333-d79c0083d539"/>
    <ds:schemaRef ds:uri="1cc32084-aaa5-4b36-9c18-a3b444bf602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5B3EAFEA-36A3-45B0-B33D-610D4D141532}">
  <ds:schemaRefs>
    <ds:schemaRef ds:uri="http://schemas.microsoft.com/sharepoint/v3/contenttype/forms"/>
  </ds:schemaRefs>
</ds:datastoreItem>
</file>

<file path=customXml/itemProps3.xml><?xml version="1.0" encoding="utf-8"?>
<ds:datastoreItem xmlns:ds="http://schemas.openxmlformats.org/officeDocument/2006/customXml" ds:itemID="{159A58CC-1626-4757-95EB-DF9DB29C9AD7}">
  <ds:schemaRefs>
    <ds:schemaRef ds:uri="http://www.w3.org/XML/1998/namespace"/>
    <ds:schemaRef ds:uri="79c5e5cd-e7e2-48fc-a333-d79c0083d539"/>
    <ds:schemaRef ds:uri="http://schemas.openxmlformats.org/package/2006/metadata/core-properties"/>
    <ds:schemaRef ds:uri="http://purl.org/dc/terms/"/>
    <ds:schemaRef ds:uri="http://schemas.microsoft.com/office/infopath/2007/PartnerControls"/>
    <ds:schemaRef ds:uri="http://schemas.microsoft.com/office/2006/documentManagement/types"/>
    <ds:schemaRef ds:uri="http://schemas.microsoft.com/office/2006/metadata/properties"/>
    <ds:schemaRef ds:uri="http://purl.org/dc/elements/1.1/"/>
    <ds:schemaRef ds:uri="1cc32084-aaa5-4b36-9c18-a3b444bf602f"/>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0</TotalTime>
  <Words>2397</Words>
  <Application>Microsoft Office PowerPoint</Application>
  <PresentationFormat>Widescreen</PresentationFormat>
  <Paragraphs>270</Paragraphs>
  <Slides>11</Slides>
  <Notes>10</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11</vt:i4>
      </vt:variant>
    </vt:vector>
  </HeadingPairs>
  <TitlesOfParts>
    <vt:vector size="17" baseType="lpstr">
      <vt:lpstr>Arial</vt:lpstr>
      <vt:lpstr>Arial Narrow</vt:lpstr>
      <vt:lpstr>Calibri</vt:lpstr>
      <vt:lpstr>Wingdings</vt:lpstr>
      <vt:lpstr>Office Theme</vt:lpstr>
      <vt:lpstr>think-cell Slide</vt:lpstr>
      <vt:lpstr>Disclaimer </vt:lpstr>
      <vt:lpstr>Characteristics of High-Risk Polycythemia Vera Patients With Suboptimal Response to First-Line Therapy Who Switched to Ruxolitinib  vs Those Who Did Not Switch: Findings From PV-Switch, a Multinational, Retrospective Chart Review Study</vt:lpstr>
      <vt:lpstr>Background and Study Objectives</vt:lpstr>
      <vt:lpstr>Methods</vt:lpstr>
      <vt:lpstr>Methods</vt:lpstr>
      <vt:lpstr>Patient Baseline Demographic Characteristicsa</vt:lpstr>
      <vt:lpstr>Patient Baseline Clinical Characteristicsa</vt:lpstr>
      <vt:lpstr>Suboptimal Response to First-line Cytoreductive Therapy on the Index Date</vt:lpstr>
      <vt:lpstr>Spleen Assessments on the Index Date</vt:lpstr>
      <vt:lpstr>Conclusions</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Kimberlie Wright</dc:creator>
  <cp:lastModifiedBy>Peyman</cp:lastModifiedBy>
  <cp:revision>151</cp:revision>
  <dcterms:created xsi:type="dcterms:W3CDTF">2020-10-06T15:24:33Z</dcterms:created>
  <dcterms:modified xsi:type="dcterms:W3CDTF">2021-12-16T00:11:53Z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0x01010004F1DEFD340EF0429B9FB613112B05D4</vt:lpwstr>
  </property>
  <property fmtid="{D5CDD505-2E9C-101B-9397-08002B2CF9AE}" pid="3" name="MSIP_Label_4929bff8-5b33-42aa-95d2-28f72e792cb0_Enabled">
    <vt:lpwstr>true</vt:lpwstr>
  </property>
  <property fmtid="{D5CDD505-2E9C-101B-9397-08002B2CF9AE}" pid="4" name="MSIP_Label_4929bff8-5b33-42aa-95d2-28f72e792cb0_SetDate">
    <vt:lpwstr>2021-03-10T07:19:38Z</vt:lpwstr>
  </property>
  <property fmtid="{D5CDD505-2E9C-101B-9397-08002B2CF9AE}" pid="5" name="MSIP_Label_4929bff8-5b33-42aa-95d2-28f72e792cb0_Method">
    <vt:lpwstr>Standard</vt:lpwstr>
  </property>
  <property fmtid="{D5CDD505-2E9C-101B-9397-08002B2CF9AE}" pid="6" name="MSIP_Label_4929bff8-5b33-42aa-95d2-28f72e792cb0_Name">
    <vt:lpwstr>Internal</vt:lpwstr>
  </property>
  <property fmtid="{D5CDD505-2E9C-101B-9397-08002B2CF9AE}" pid="7" name="MSIP_Label_4929bff8-5b33-42aa-95d2-28f72e792cb0_SiteId">
    <vt:lpwstr>f35a6974-607f-47d4-82d7-ff31d7dc53a5</vt:lpwstr>
  </property>
  <property fmtid="{D5CDD505-2E9C-101B-9397-08002B2CF9AE}" pid="8" name="MSIP_Label_4929bff8-5b33-42aa-95d2-28f72e792cb0_ActionId">
    <vt:lpwstr>5a02b6b8-30f2-42e0-adbd-2135d4af7325</vt:lpwstr>
  </property>
  <property fmtid="{D5CDD505-2E9C-101B-9397-08002B2CF9AE}" pid="9" name="MSIP_Label_4929bff8-5b33-42aa-95d2-28f72e792cb0_ContentBits">
    <vt:lpwstr>0</vt:lpwstr>
  </property>
  <property fmtid="{D5CDD505-2E9C-101B-9397-08002B2CF9AE}" pid="10" name="ArticulateGUID">
    <vt:lpwstr>706D3B31-B95C-40D5-B7AA-112C32BC25A7</vt:lpwstr>
  </property>
  <property fmtid="{D5CDD505-2E9C-101B-9397-08002B2CF9AE}" pid="11" name="ArticulatePath">
    <vt:lpwstr>New Oncology Poster slide template_Final-Rux</vt:lpwstr>
  </property>
</Properties>
</file>